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0"/>
  </p:notesMasterIdLst>
  <p:sldIdLst>
    <p:sldId id="296" r:id="rId2"/>
    <p:sldId id="297" r:id="rId3"/>
    <p:sldId id="299" r:id="rId4"/>
    <p:sldId id="300" r:id="rId5"/>
    <p:sldId id="301" r:id="rId6"/>
    <p:sldId id="302" r:id="rId7"/>
    <p:sldId id="303" r:id="rId8"/>
    <p:sldId id="304" r:id="rId9"/>
    <p:sldId id="305" r:id="rId10"/>
    <p:sldId id="306" r:id="rId11"/>
    <p:sldId id="307" r:id="rId12"/>
    <p:sldId id="308" r:id="rId13"/>
    <p:sldId id="337" r:id="rId14"/>
    <p:sldId id="338" r:id="rId15"/>
    <p:sldId id="397" r:id="rId16"/>
    <p:sldId id="268" r:id="rId17"/>
    <p:sldId id="269" r:id="rId18"/>
    <p:sldId id="270" r:id="rId19"/>
    <p:sldId id="271" r:id="rId20"/>
    <p:sldId id="398" r:id="rId21"/>
    <p:sldId id="266" r:id="rId22"/>
    <p:sldId id="272" r:id="rId23"/>
    <p:sldId id="273" r:id="rId24"/>
    <p:sldId id="276" r:id="rId25"/>
    <p:sldId id="346" r:id="rId26"/>
    <p:sldId id="340" r:id="rId27"/>
    <p:sldId id="278" r:id="rId28"/>
    <p:sldId id="279" r:id="rId29"/>
    <p:sldId id="341" r:id="rId30"/>
    <p:sldId id="339" r:id="rId31"/>
    <p:sldId id="342" r:id="rId32"/>
    <p:sldId id="344" r:id="rId33"/>
    <p:sldId id="343" r:id="rId34"/>
    <p:sldId id="393" r:id="rId35"/>
    <p:sldId id="394" r:id="rId36"/>
    <p:sldId id="396" r:id="rId37"/>
    <p:sldId id="400" r:id="rId38"/>
    <p:sldId id="383" r:id="rId39"/>
  </p:sldIdLst>
  <p:sldSz cx="12192000" cy="6858000"/>
  <p:notesSz cx="6858000" cy="9144000"/>
  <p:embeddedFontLst>
    <p:embeddedFont>
      <p:font typeface="Cambria Math" panose="02040503050406030204" pitchFamily="18" charset="0"/>
      <p:regular r:id="rId41"/>
    </p:embeddedFont>
    <p:embeddedFont>
      <p:font typeface="Consolas" panose="020B0609020204030204" pitchFamily="49" charset="0"/>
      <p:regular r:id="rId42"/>
      <p:bold r:id="rId43"/>
      <p:italic r:id="rId44"/>
      <p:boldItalic r:id="rId45"/>
    </p:embeddedFont>
    <p:embeddedFont>
      <p:font typeface="Helvetica" panose="020B0604020202020204" pitchFamily="34" charset="0"/>
      <p:regular r:id="rId46"/>
      <p:bold r:id="rId47"/>
      <p:italic r:id="rId48"/>
      <p:boldItalic r:id="rId49"/>
    </p:embeddedFont>
    <p:embeddedFont>
      <p:font typeface="Quattrocento Sans" panose="020B0502050000020003" pitchFamily="34" charset="0"/>
      <p:regular r:id="rId50"/>
      <p:bold r:id="rId51"/>
      <p:italic r:id="rId52"/>
      <p:boldItalic r:id="rId53"/>
    </p:embeddedFont>
    <p:embeddedFont>
      <p:font typeface="Trebuchet MS" panose="020B060302020202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4A71E-2EC3-4D22-9284-7B01D5CB0B2A}">
  <a:tblStyle styleId="{C6F4A71E-2EC3-4D22-9284-7B01D5CB0B2A}"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8105" autoAdjust="0"/>
  </p:normalViewPr>
  <p:slideViewPr>
    <p:cSldViewPr snapToGrid="0">
      <p:cViewPr varScale="1">
        <p:scale>
          <a:sx n="72" d="100"/>
          <a:sy n="72" d="100"/>
        </p:scale>
        <p:origin x="1075" y="72"/>
      </p:cViewPr>
      <p:guideLst/>
    </p:cSldViewPr>
  </p:slideViewPr>
  <p:notesTextViewPr>
    <p:cViewPr>
      <p:scale>
        <a:sx n="1" d="1"/>
        <a:sy n="1" d="1"/>
      </p:scale>
      <p:origin x="0" y="0"/>
    </p:cViewPr>
  </p:notesTextViewPr>
  <p:sorterViewPr>
    <p:cViewPr>
      <p:scale>
        <a:sx n="125" d="100"/>
        <a:sy n="125" d="100"/>
      </p:scale>
      <p:origin x="0" y="-180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It is usual to write |V| = n and |E| = m, though sometimes we’ll abuse notation and just use V and E.</a:t>
            </a:r>
          </a:p>
          <a:p>
            <a:pPr marL="0" lvl="0" indent="0" algn="l" rtl="0">
              <a:spcBef>
                <a:spcPts val="0"/>
              </a:spcBef>
              <a:spcAft>
                <a:spcPts val="0"/>
              </a:spcAft>
              <a:buNone/>
            </a:pPr>
            <a:r>
              <a:rPr lang="en-GB" sz="1400" dirty="0">
                <a:latin typeface="Quattrocento Sans"/>
                <a:ea typeface="Quattrocento Sans"/>
                <a:cs typeface="Quattrocento Sans"/>
                <a:sym typeface="Quattrocento Sans"/>
              </a:rPr>
              <a:t>Adjacency Matrices take more space, why would you use them?</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For </a:t>
            </a:r>
            <a:r>
              <a:rPr lang="en-GB" sz="1200" b="1" dirty="0">
                <a:latin typeface="Quattrocento Sans"/>
                <a:ea typeface="Quattrocento Sans"/>
                <a:cs typeface="Quattrocento Sans"/>
                <a:sym typeface="Quattrocento Sans"/>
              </a:rPr>
              <a:t>dense </a:t>
            </a:r>
            <a:r>
              <a:rPr lang="en-GB" sz="1200" dirty="0">
                <a:latin typeface="Quattrocento Sans"/>
                <a:ea typeface="Quattrocento Sans"/>
                <a:cs typeface="Quattrocento Sans"/>
                <a:sym typeface="Quattrocento Sans"/>
              </a:rPr>
              <a:t>graphs (where </a:t>
            </a:r>
            <a:r>
              <a:rPr lang="en-GB" sz="1200" i="1" dirty="0">
                <a:latin typeface="Quattrocento Sans"/>
                <a:ea typeface="Quattrocento Sans"/>
                <a:cs typeface="Quattrocento Sans"/>
                <a:sym typeface="Quattrocento Sans"/>
              </a:rPr>
              <a:t>m</a:t>
            </a:r>
            <a:r>
              <a:rPr lang="en-GB" sz="1200" dirty="0">
                <a:latin typeface="Quattrocento Sans"/>
                <a:ea typeface="Quattrocento Sans"/>
                <a:cs typeface="Quattrocento Sans"/>
                <a:sym typeface="Quattrocento Sans"/>
              </a:rPr>
              <a:t> is close to </a:t>
            </a:r>
            <a:r>
              <a:rPr lang="en-GB" sz="1200" i="1" dirty="0">
                <a:latin typeface="Quattrocento Sans"/>
                <a:ea typeface="Quattrocento Sans"/>
                <a:cs typeface="Quattrocento Sans"/>
                <a:sym typeface="Quattrocento Sans"/>
              </a:rPr>
              <a:t>n</a:t>
            </a:r>
            <a:r>
              <a:rPr lang="en-GB" sz="1200" dirty="0">
                <a:latin typeface="Quattrocento Sans"/>
                <a:ea typeface="Quattrocento Sans"/>
                <a:cs typeface="Quattrocento Sans"/>
                <a:sym typeface="Quattrocento Sans"/>
              </a:rPr>
              <a:t>²), the running times will be close</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And the constant factors can be much better for matrices than for lists</a:t>
            </a:r>
          </a:p>
          <a:p>
            <a:pPr marL="0" lvl="0" indent="0" algn="l" rtl="0">
              <a:spcBef>
                <a:spcPts val="0"/>
              </a:spcBef>
              <a:spcAft>
                <a:spcPts val="0"/>
              </a:spcAft>
              <a:buNone/>
            </a:pPr>
            <a:endParaRPr dirty="0"/>
          </a:p>
        </p:txBody>
      </p:sp>
      <p:sp>
        <p:nvSpPr>
          <p:cNvPr id="430" name="Google Shape;43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3" name="Google Shape;47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latin typeface="Quattrocento Sans"/>
                <a:ea typeface="Quattrocento Sans"/>
                <a:cs typeface="Quattrocento Sans"/>
                <a:sym typeface="Quattrocento Sans"/>
              </a:rPr>
              <a:t>For this class, unless we say otherwise, we’ll assume the hash tables operations </a:t>
            </a:r>
            <a:r>
              <a:rPr lang="en-GB" sz="1200" b="1" dirty="0">
                <a:latin typeface="Quattrocento Sans"/>
                <a:ea typeface="Quattrocento Sans"/>
                <a:cs typeface="Quattrocento Sans"/>
                <a:sym typeface="Quattrocento Sans"/>
              </a:rPr>
              <a:t>on graphs</a:t>
            </a:r>
            <a:r>
              <a:rPr lang="en-GB" sz="1200" dirty="0">
                <a:latin typeface="Quattrocento Sans"/>
                <a:ea typeface="Quattrocento Sans"/>
                <a:cs typeface="Quattrocento Sans"/>
                <a:sym typeface="Quattrocento Sans"/>
              </a:rPr>
              <a:t> are all O(1)</a:t>
            </a:r>
          </a:p>
          <a:p>
            <a:pPr marL="457200" lvl="0" indent="-368300" algn="l" rtl="0">
              <a:spcBef>
                <a:spcPts val="0"/>
              </a:spcBef>
              <a:spcAft>
                <a:spcPts val="0"/>
              </a:spcAft>
              <a:buClr>
                <a:srgbClr val="4C3283"/>
              </a:buClr>
              <a:buSzPts val="2200"/>
              <a:buFont typeface="Quattrocento Sans"/>
              <a:buChar char="●"/>
            </a:pPr>
            <a:r>
              <a:rPr lang="en-GB" sz="1100" dirty="0">
                <a:latin typeface="Quattrocento Sans"/>
                <a:ea typeface="Quattrocento Sans"/>
                <a:cs typeface="Quattrocento Sans"/>
                <a:sym typeface="Quattrocento Sans"/>
              </a:rPr>
              <a:t>Because you can probably control the keys</a:t>
            </a:r>
          </a:p>
          <a:p>
            <a:pPr marL="0" lvl="0" indent="0" algn="l" rtl="0">
              <a:spcBef>
                <a:spcPts val="1000"/>
              </a:spcBef>
              <a:spcAft>
                <a:spcPts val="0"/>
              </a:spcAft>
              <a:buNone/>
            </a:pPr>
            <a:r>
              <a:rPr lang="en-GB" sz="1200" dirty="0">
                <a:latin typeface="Quattrocento Sans"/>
                <a:ea typeface="Quattrocento Sans"/>
                <a:cs typeface="Quattrocento Sans"/>
                <a:sym typeface="Quattrocento Sans"/>
              </a:rPr>
              <a:t>Unless we say otherwise, assume we’re using the hash table approach</a:t>
            </a:r>
          </a:p>
          <a:p>
            <a:pPr marL="0" lvl="0" indent="0" algn="l" rtl="0">
              <a:spcBef>
                <a:spcPts val="0"/>
              </a:spcBef>
              <a:spcAft>
                <a:spcPts val="0"/>
              </a:spcAft>
              <a:buNone/>
            </a:pPr>
            <a:endParaRPr dirty="0"/>
          </a:p>
        </p:txBody>
      </p:sp>
      <p:sp>
        <p:nvSpPr>
          <p:cNvPr id="563" name="Google Shape;5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Matrix multiplication is well studied and optimized in software and hardware, and can be done very fast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For all the nodes in the graph</a:t>
            </a:r>
          </a:p>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kern="1200" dirty="0">
              <a:solidFill>
                <a:srgbClr val="F79646"/>
              </a:solidFill>
              <a:latin typeface="Arial" panose="020B0604020202020204" pitchFamily="34" charset="0"/>
              <a:ea typeface="+mn-ea"/>
              <a:cs typeface="Arial" panose="020B0604020202020204" pitchFamily="34" charset="0"/>
            </a:endParaRP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2235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Key observation: recursive calls interrupted </a:t>
            </a:r>
            <a:r>
              <a:rPr lang="en-GB" sz="1200" dirty="0" err="1">
                <a:solidFill>
                  <a:schemeClr val="dk1"/>
                </a:solidFill>
                <a:latin typeface="Quattrocento Sans"/>
                <a:ea typeface="Quattrocento Sans"/>
                <a:cs typeface="Quattrocento Sans"/>
                <a:sym typeface="Quattrocento Sans"/>
              </a:rPr>
              <a:t>s.neighbors</a:t>
            </a:r>
            <a:r>
              <a:rPr lang="en-GB" sz="1200" dirty="0">
                <a:solidFill>
                  <a:schemeClr val="dk1"/>
                </a:solidFill>
                <a:latin typeface="Quattrocento Sans"/>
                <a:ea typeface="Quattrocento Sans"/>
                <a:cs typeface="Quattrocento Sans"/>
                <a:sym typeface="Quattrocento Sans"/>
              </a:rPr>
              <a:t> loop to immediately process children</a:t>
            </a:r>
            <a:endParaRPr lang="en-GB" dirty="0">
              <a:solidFill>
                <a:schemeClr val="dk1"/>
              </a:solidFill>
            </a:endParaRPr>
          </a:p>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For BFS, instead we want to </a:t>
            </a:r>
            <a:r>
              <a:rPr lang="en-GB" sz="1200" i="1" dirty="0">
                <a:solidFill>
                  <a:schemeClr val="dk1"/>
                </a:solidFill>
                <a:latin typeface="Quattrocento Sans"/>
                <a:ea typeface="Quattrocento Sans"/>
                <a:cs typeface="Quattrocento Sans"/>
                <a:sym typeface="Quattrocento Sans"/>
              </a:rPr>
              <a:t>complete</a:t>
            </a:r>
            <a:r>
              <a:rPr lang="en-GB" sz="1200" dirty="0">
                <a:solidFill>
                  <a:schemeClr val="dk1"/>
                </a:solidFill>
                <a:latin typeface="Quattrocento Sans"/>
                <a:ea typeface="Quattrocento Sans"/>
                <a:cs typeface="Quattrocento Sans"/>
                <a:sym typeface="Quattrocento Sans"/>
              </a:rPr>
              <a:t> that loop before processing children</a:t>
            </a:r>
            <a:endParaRPr lang="en-GB" dirty="0">
              <a:solidFill>
                <a:schemeClr val="dk1"/>
              </a:solidFill>
            </a:endParaRP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US" dirty="0"/>
              <a:t> closer nodes first, instead of following one choice all the way to the end</a:t>
            </a:r>
            <a:endParaRPr dirty="0"/>
          </a:p>
        </p:txBody>
      </p:sp>
      <p:sp>
        <p:nvSpPr>
          <p:cNvPr id="369" name="Google Shape;36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GB" sz="2800" dirty="0">
                <a:solidFill>
                  <a:schemeClr val="dk1"/>
                </a:solidFill>
                <a:latin typeface="Quattrocento Sans"/>
                <a:ea typeface="Quattrocento Sans"/>
                <a:cs typeface="Quattrocento Sans"/>
                <a:sym typeface="Quattrocento Sans"/>
              </a:rPr>
              <a:t>What order does this algorithm use to visit nodes?</a:t>
            </a:r>
            <a:endParaRPr lang="en-GB" dirty="0"/>
          </a:p>
          <a:p>
            <a:pPr marL="685800" marR="0" lvl="1" indent="-228600" algn="l" rtl="0">
              <a:lnSpc>
                <a:spcPct val="90000"/>
              </a:lnSpc>
              <a:spcBef>
                <a:spcPts val="500"/>
              </a:spcBef>
              <a:spcAft>
                <a:spcPts val="0"/>
              </a:spcAft>
              <a:buClr>
                <a:schemeClr val="dk1"/>
              </a:buClr>
              <a:buSzPts val="2400"/>
              <a:buFont typeface="NTR"/>
              <a:buChar char="-"/>
            </a:pPr>
            <a:r>
              <a:rPr lang="en-GB" sz="2400" b="0" i="0" u="none" strike="noStrike" cap="none" dirty="0">
                <a:solidFill>
                  <a:schemeClr val="dk1"/>
                </a:solidFill>
                <a:latin typeface="Quattrocento Sans"/>
                <a:ea typeface="Quattrocento Sans"/>
                <a:cs typeface="Quattrocento Sans"/>
                <a:sym typeface="Quattrocento Sans"/>
              </a:rPr>
              <a:t>Assume order of </a:t>
            </a:r>
            <a:r>
              <a:rPr lang="en-GB" sz="2400" b="0" i="0" u="none" strike="noStrike" cap="none" dirty="0" err="1">
                <a:solidFill>
                  <a:schemeClr val="dk1"/>
                </a:solidFill>
                <a:latin typeface="Consolas"/>
                <a:ea typeface="Consolas"/>
                <a:cs typeface="Consolas"/>
                <a:sym typeface="Consolas"/>
              </a:rPr>
              <a:t>s.neighbors</a:t>
            </a:r>
            <a:r>
              <a:rPr lang="en-GB" sz="2400" b="0" i="0" u="none" strike="noStrike" cap="none" dirty="0">
                <a:solidFill>
                  <a:schemeClr val="dk1"/>
                </a:solidFill>
                <a:latin typeface="Consolas"/>
                <a:ea typeface="Consolas"/>
                <a:cs typeface="Consolas"/>
                <a:sym typeface="Consolas"/>
              </a:rPr>
              <a:t> </a:t>
            </a:r>
            <a:r>
              <a:rPr lang="en-GB" sz="2400" b="0" i="0" u="none" strike="noStrike" cap="none" dirty="0">
                <a:solidFill>
                  <a:schemeClr val="dk1"/>
                </a:solidFill>
                <a:latin typeface="Quattrocento Sans"/>
                <a:ea typeface="Quattrocento Sans"/>
                <a:cs typeface="Quattrocento Sans"/>
                <a:sym typeface="Quattrocento Sans"/>
              </a:rPr>
              <a:t>is arbitrary!</a:t>
            </a:r>
            <a:endParaRPr lang="en-GB" dirty="0"/>
          </a:p>
          <a:p>
            <a:pPr marL="0" lvl="0" indent="0" algn="l" rtl="0">
              <a:spcBef>
                <a:spcPts val="0"/>
              </a:spcBef>
              <a:spcAft>
                <a:spcPts val="0"/>
              </a:spcAft>
              <a:buNone/>
            </a:pPr>
            <a:endParaRPr dirty="0"/>
          </a:p>
        </p:txBody>
      </p:sp>
      <p:sp>
        <p:nvSpPr>
          <p:cNvPr id="294" name="Google Shape;29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In DFS we can’t immediately add a node as “visited”. We need to make sure we are only marking the node when it is popped.</a:t>
            </a:r>
          </a:p>
          <a:p>
            <a:pPr marL="0" lvl="0" indent="0" algn="l" rtl="0">
              <a:spcBef>
                <a:spcPts val="0"/>
              </a:spcBef>
              <a:spcAft>
                <a:spcPts val="0"/>
              </a:spcAft>
              <a:buNone/>
            </a:pPr>
            <a:endParaRPr dirty="0"/>
          </a:p>
        </p:txBody>
      </p:sp>
      <p:sp>
        <p:nvSpPr>
          <p:cNvPr id="574" name="Google Shape;57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1b879ab131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g11b879ab131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A </a:t>
            </a:r>
            <a:r>
              <a:rPr lang="en-GB" sz="1200" b="1" dirty="0">
                <a:solidFill>
                  <a:schemeClr val="lt1"/>
                </a:solidFill>
                <a:latin typeface="Quattrocento Sans"/>
                <a:ea typeface="Quattrocento Sans"/>
                <a:cs typeface="Quattrocento Sans"/>
                <a:sym typeface="Quattrocento Sans"/>
              </a:rPr>
              <a:t>directed graph </a:t>
            </a:r>
            <a:r>
              <a:rPr lang="en-GB" sz="1200" dirty="0">
                <a:solidFill>
                  <a:schemeClr val="lt1"/>
                </a:solidFill>
                <a:latin typeface="Quattrocento Sans"/>
                <a:ea typeface="Quattrocento Sans"/>
                <a:cs typeface="Quattrocento Sans"/>
                <a:sym typeface="Quattrocento Sans"/>
              </a:rPr>
              <a:t>without any </a:t>
            </a:r>
            <a:r>
              <a:rPr lang="en-GB" sz="1200" b="1" dirty="0">
                <a:solidFill>
                  <a:schemeClr val="lt1"/>
                </a:solidFill>
                <a:latin typeface="Quattrocento Sans"/>
                <a:ea typeface="Quattrocento Sans"/>
                <a:cs typeface="Quattrocento Sans"/>
                <a:sym typeface="Quattrocento Sans"/>
              </a:rPr>
              <a:t>cycles</a:t>
            </a:r>
            <a:endParaRPr lang="en-GB" sz="800" dirty="0">
              <a:solidFill>
                <a:schemeClr val="lt1"/>
              </a:solidFill>
            </a:endParaRPr>
          </a:p>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Edges may or may not be weighted</a:t>
            </a:r>
            <a:endParaRPr lang="en-GB" sz="800" dirty="0">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Given: a DAG, find: a total ordering of the nodes so all edges go from left to right (all the dependency arrows are satisfied and the nodes can be processed left to right with no problems) .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a:t>
            </a:r>
            <a:r>
              <a:rPr lang="en-GB" b="1" dirty="0">
                <a:solidFill>
                  <a:srgbClr val="4C3283"/>
                </a:solidFill>
              </a:rPr>
              <a:t>topological sort</a:t>
            </a:r>
            <a:r>
              <a:rPr lang="en-GB" b="1" dirty="0">
                <a:solidFill>
                  <a:schemeClr val="accent3"/>
                </a:solidFill>
              </a:rPr>
              <a:t> </a:t>
            </a:r>
            <a:r>
              <a:rPr lang="en-GB" dirty="0"/>
              <a:t>of a directed acyclic graph (DAG) G is an ordering of the nodes, where for every edge in the graph, the origin appears before the destination in the ordering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rtl="0">
              <a:spcBef>
                <a:spcPts val="0"/>
              </a:spcBef>
              <a:spcAft>
                <a:spcPts val="0"/>
              </a:spcAft>
              <a:buNone/>
            </a:pPr>
            <a:r>
              <a:rPr lang="en-GB" sz="1200" dirty="0">
                <a:solidFill>
                  <a:schemeClr val="dk1"/>
                </a:solidFill>
                <a:latin typeface="Quattrocento Sans"/>
                <a:ea typeface="Quattrocento Sans"/>
                <a:cs typeface="Quattrocento Sans"/>
                <a:sym typeface="Quattrocento Sans"/>
              </a:rPr>
              <a:t>If a node doesn’t have any edges going into it, we can add it to the ordering.</a:t>
            </a:r>
          </a:p>
          <a:p>
            <a:pPr marL="0" marR="0" lvl="0" indent="0" algn="l" rtl="0">
              <a:spcBef>
                <a:spcPts val="0"/>
              </a:spcBef>
              <a:spcAft>
                <a:spcPts val="0"/>
              </a:spcAft>
              <a:buNone/>
            </a:pPr>
            <a:r>
              <a:rPr lang="en-GB" sz="1200" dirty="0">
                <a:solidFill>
                  <a:schemeClr val="dk1"/>
                </a:solidFill>
                <a:latin typeface="Quattrocento Sans"/>
                <a:sym typeface="Quattrocento Sans"/>
              </a:rPr>
              <a:t>In general, topological sorts are not unique</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618" name="Google Shape;618;g11b879ab131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203761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1b879ab131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dk1"/>
                </a:solidFill>
                <a:latin typeface="Quattrocento Sans"/>
                <a:ea typeface="Quattrocento Sans"/>
                <a:cs typeface="Quattrocento Sans"/>
                <a:sym typeface="Quattrocento Sans"/>
              </a:rPr>
              <a:t>More generally, if the only incoming edges are from nodes already in the ordering, it’s safe to add. </a:t>
            </a:r>
            <a:endParaRPr lang="en-GB" dirty="0"/>
          </a:p>
          <a:p>
            <a:pPr marL="0" lvl="0" indent="0" algn="l" rtl="0">
              <a:spcBef>
                <a:spcPts val="0"/>
              </a:spcBef>
              <a:spcAft>
                <a:spcPts val="0"/>
              </a:spcAft>
              <a:buNone/>
            </a:pPr>
            <a:endParaRPr dirty="0"/>
          </a:p>
        </p:txBody>
      </p:sp>
      <p:sp>
        <p:nvSpPr>
          <p:cNvPr id="657" name="Google Shape;657;g11b879ab131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1b879ab131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11b879ab131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1038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topological sort is reverse order of Post-order traversal: “</a:t>
            </a:r>
            <a:r>
              <a:rPr lang="pt-BR" dirty="0"/>
              <a:t>A D H C G B E F J K I</a:t>
            </a:r>
            <a:r>
              <a:rPr lang="en-GB" dirty="0"/>
              <a:t>”.</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4205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3455161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38</a:t>
            </a:fld>
            <a:endParaRPr lang="en-US"/>
          </a:p>
        </p:txBody>
      </p:sp>
    </p:spTree>
    <p:extLst>
      <p:ext uri="{BB962C8B-B14F-4D97-AF65-F5344CB8AC3E}">
        <p14:creationId xmlns:p14="http://schemas.microsoft.com/office/powerpoint/2010/main" val="1281261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6219bcd4a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126219bcd4a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userDrawn="1">
  <p:cSld name="1_Custom Layout">
    <p:spTree>
      <p:nvGrpSpPr>
        <p:cNvPr id="1"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 name="Google Shape;10;p1">
            <a:extLst>
              <a:ext uri="{FF2B5EF4-FFF2-40B4-BE49-F238E27FC236}">
                <a16:creationId xmlns:a16="http://schemas.microsoft.com/office/drawing/2014/main" id="{35EA3EC4-5CFC-3730-9A30-E00CD020B591}"/>
              </a:ext>
            </a:extLst>
          </p:cNvPr>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 name="Google Shape;11;p1">
            <a:extLst>
              <a:ext uri="{FF2B5EF4-FFF2-40B4-BE49-F238E27FC236}">
                <a16:creationId xmlns:a16="http://schemas.microsoft.com/office/drawing/2014/main" id="{DF3A178F-FC4F-64BC-D36E-D44B4E6C13C6}"/>
              </a:ext>
            </a:extLst>
          </p:cNvPr>
          <p:cNvSpPr txBox="1">
            <a:spLocks noGrp="1"/>
          </p:cNvSpPr>
          <p:nvPr>
            <p:ph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457200" y="4960138"/>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5"/>
          <p:cNvSpPr>
            <a:spLocks noGrp="1"/>
          </p:cNvSpPr>
          <p:nvPr>
            <p:ph type="pic" idx="2"/>
          </p:nvPr>
        </p:nvSpPr>
        <p:spPr>
          <a:xfrm>
            <a:off x="0" y="-1"/>
            <a:ext cx="12189300" cy="4572000"/>
          </a:xfrm>
          <a:prstGeom prst="rect">
            <a:avLst/>
          </a:prstGeom>
          <a:solidFill>
            <a:srgbClr val="76CEEF"/>
          </a:solidFill>
          <a:ln>
            <a:noFill/>
          </a:ln>
        </p:spPr>
      </p:sp>
      <p:sp>
        <p:nvSpPr>
          <p:cNvPr id="113" name="Google Shape;113;p15"/>
          <p:cNvSpPr txBox="1">
            <a:spLocks noGrp="1"/>
          </p:cNvSpPr>
          <p:nvPr>
            <p:ph type="body" idx="1"/>
          </p:nvPr>
        </p:nvSpPr>
        <p:spPr>
          <a:xfrm>
            <a:off x="8610600" y="4960138"/>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400"/>
              <a:buNone/>
              <a:defRPr sz="1400"/>
            </a:lvl2pPr>
            <a:lvl3pPr marL="1371600" lvl="2" indent="-228600" algn="l" rtl="0">
              <a:lnSpc>
                <a:spcPct val="90000"/>
              </a:lnSpc>
              <a:spcBef>
                <a:spcPts val="400"/>
              </a:spcBef>
              <a:spcAft>
                <a:spcPts val="0"/>
              </a:spcAft>
              <a:buSzPts val="1200"/>
              <a:buNone/>
              <a:defRPr sz="1200"/>
            </a:lvl3pPr>
            <a:lvl4pPr marL="1828800" lvl="3" indent="-228600" algn="l" rtl="0">
              <a:lnSpc>
                <a:spcPct val="90000"/>
              </a:lnSpc>
              <a:spcBef>
                <a:spcPts val="400"/>
              </a:spcBef>
              <a:spcAft>
                <a:spcPts val="0"/>
              </a:spcAft>
              <a:buSzPts val="1000"/>
              <a:buNone/>
              <a:defRPr sz="1000"/>
            </a:lvl4pPr>
            <a:lvl5pPr marL="2286000" lvl="4" indent="-228600" algn="l" rtl="0">
              <a:lnSpc>
                <a:spcPct val="90000"/>
              </a:lnSpc>
              <a:spcBef>
                <a:spcPts val="400"/>
              </a:spcBef>
              <a:spcAft>
                <a:spcPts val="0"/>
              </a:spcAft>
              <a:buSzPts val="1000"/>
              <a:buNone/>
              <a:defRPr sz="1000"/>
            </a:lvl5pPr>
            <a:lvl6pPr marL="2743200" lvl="5" indent="-228600" algn="l" rtl="0">
              <a:lnSpc>
                <a:spcPct val="90000"/>
              </a:lnSpc>
              <a:spcBef>
                <a:spcPts val="400"/>
              </a:spcBef>
              <a:spcAft>
                <a:spcPts val="0"/>
              </a:spcAft>
              <a:buSzPts val="1000"/>
              <a:buNone/>
              <a:defRPr sz="1000"/>
            </a:lvl6pPr>
            <a:lvl7pPr marL="3200400" lvl="6" indent="-228600" algn="l" rtl="0">
              <a:lnSpc>
                <a:spcPct val="90000"/>
              </a:lnSpc>
              <a:spcBef>
                <a:spcPts val="400"/>
              </a:spcBef>
              <a:spcAft>
                <a:spcPts val="0"/>
              </a:spcAft>
              <a:buSzPts val="1000"/>
              <a:buNone/>
              <a:defRPr sz="1000"/>
            </a:lvl7pPr>
            <a:lvl8pPr marL="3657600" lvl="7" indent="-228600" algn="l" rtl="0">
              <a:lnSpc>
                <a:spcPct val="90000"/>
              </a:lnSpc>
              <a:spcBef>
                <a:spcPts val="400"/>
              </a:spcBef>
              <a:spcAft>
                <a:spcPts val="0"/>
              </a:spcAft>
              <a:buSzPts val="1000"/>
              <a:buNone/>
              <a:defRPr sz="1000"/>
            </a:lvl8pPr>
            <a:lvl9pPr marL="4114800" lvl="8" indent="-228600" algn="l" rtl="0">
              <a:lnSpc>
                <a:spcPct val="90000"/>
              </a:lnSpc>
              <a:spcBef>
                <a:spcPts val="400"/>
              </a:spcBef>
              <a:spcAft>
                <a:spcPts val="400"/>
              </a:spcAft>
              <a:buSzPts val="1000"/>
              <a:buNone/>
              <a:defRPr sz="1000"/>
            </a:lvl9pPr>
          </a:lstStyle>
          <a:p>
            <a:endParaRPr/>
          </a:p>
        </p:txBody>
      </p:sp>
      <p:sp>
        <p:nvSpPr>
          <p:cNvPr id="114" name="Google Shape;114;p15"/>
          <p:cNvSpPr txBox="1">
            <a:spLocks noGrp="1"/>
          </p:cNvSpPr>
          <p:nvPr>
            <p:ph type="dt" idx="10"/>
          </p:nvPr>
        </p:nvSpPr>
        <p:spPr>
          <a:xfrm>
            <a:off x="6418815" y="6495352"/>
            <a:ext cx="2154000" cy="274200"/>
          </a:xfrm>
          <a:prstGeom prst="rect">
            <a:avLst/>
          </a:prstGeom>
          <a:noFill/>
          <a:ln>
            <a:noFill/>
          </a:ln>
        </p:spPr>
        <p:txBody>
          <a:bodyPr spcFirstLastPara="1" wrap="square" lIns="88375" tIns="44175" rIns="88375" bIns="44175" anchor="ctr"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cxnSp>
        <p:nvCxnSpPr>
          <p:cNvPr id="115" name="Google Shape;115;p15"/>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spcFirstLastPara="1" wrap="square" lIns="88375" tIns="88375" rIns="88375" bIns="8837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spTree>
      <p:nvGrpSpPr>
        <p:cNvPr id="1" name="Shape 15"/>
        <p:cNvGrpSpPr/>
        <p:nvPr/>
      </p:nvGrpSpPr>
      <p:grpSpPr>
        <a:xfrm>
          <a:off x="0" y="0"/>
          <a:ext cx="0" cy="0"/>
          <a:chOff x="0" y="0"/>
          <a:chExt cx="0" cy="0"/>
        </a:xfrm>
      </p:grpSpPr>
      <p:sp>
        <p:nvSpPr>
          <p:cNvPr id="22" name="Google Shape;22;p2"/>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41677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46174" y="1568275"/>
            <a:ext cx="9820225" cy="4654200"/>
          </a:xfrm>
          <a:prstGeom prst="rect">
            <a:avLst/>
          </a:prstGeom>
        </p:spPr>
        <p:txBody>
          <a:bodyPr spcFirstLastPara="1" wrap="square" lIns="44175" tIns="44175" rIns="44175" bIns="44175" anchor="t" anchorCtr="0">
            <a:spAutoFit/>
          </a:bodyPr>
          <a:lstStyle>
            <a:lvl1pPr marL="457200" lvl="0" indent="-393700" rtl="0">
              <a:spcBef>
                <a:spcPts val="1200"/>
              </a:spcBef>
              <a:spcAft>
                <a:spcPts val="0"/>
              </a:spcAft>
              <a:buClr>
                <a:srgbClr val="4C3282"/>
              </a:buClr>
              <a:buSzPts val="2600"/>
              <a:buChar char="●"/>
              <a:defRPr/>
            </a:lvl1pPr>
            <a:lvl2pPr marL="914400" lvl="1" indent="-361950" rtl="0">
              <a:spcBef>
                <a:spcPts val="300"/>
              </a:spcBef>
              <a:spcAft>
                <a:spcPts val="0"/>
              </a:spcAft>
              <a:buSzPts val="21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400"/>
              </a:spcAft>
              <a:buSzPts val="1400"/>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315881" y="3446573"/>
            <a:ext cx="5590200" cy="1014900"/>
          </a:xfrm>
          <a:prstGeom prst="rect">
            <a:avLst/>
          </a:prstGeom>
          <a:noFill/>
          <a:ln>
            <a:noFill/>
          </a:ln>
        </p:spPr>
        <p:txBody>
          <a:bodyPr spcFirstLastPara="1" wrap="square" lIns="88375" tIns="44175" rIns="88375" bIns="44175" anchor="ctr" anchorCtr="0">
            <a:normAutofit/>
          </a:bodyPr>
          <a:lstStyle>
            <a:lvl1pPr lvl="0" algn="ctr" rtl="0">
              <a:lnSpc>
                <a:spcPct val="80000"/>
              </a:lnSpc>
              <a:spcBef>
                <a:spcPts val="0"/>
              </a:spcBef>
              <a:spcAft>
                <a:spcPts val="0"/>
              </a:spcAft>
              <a:buClr>
                <a:srgbClr val="0C0C0C"/>
              </a:buClr>
              <a:buSzPts val="4300"/>
              <a:buFont typeface="Quattrocento Sans"/>
              <a:buNone/>
              <a:defRPr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3" name="Google Shape;43;p6"/>
          <p:cNvCxnSpPr/>
          <p:nvPr/>
        </p:nvCxnSpPr>
        <p:spPr>
          <a:xfrm>
            <a:off x="138752" y="1917510"/>
            <a:ext cx="11914500" cy="0"/>
          </a:xfrm>
          <a:prstGeom prst="straightConnector1">
            <a:avLst/>
          </a:prstGeom>
          <a:noFill/>
          <a:ln w="19050" cap="flat" cmpd="sng">
            <a:solidFill>
              <a:srgbClr val="D8D8D8"/>
            </a:solidFill>
            <a:prstDash val="solid"/>
            <a:round/>
            <a:headEnd type="none" w="sm" len="sm"/>
            <a:tailEnd type="none" w="sm" len="sm"/>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grpSp>
      <p:sp>
        <p:nvSpPr>
          <p:cNvPr id="58" name="Google Shape;58;p6"/>
          <p:cNvSpPr txBox="1">
            <a:spLocks noGrp="1"/>
          </p:cNvSpPr>
          <p:nvPr>
            <p:ph type="body" idx="1"/>
          </p:nvPr>
        </p:nvSpPr>
        <p:spPr>
          <a:xfrm>
            <a:off x="3315880" y="4628428"/>
            <a:ext cx="5590200" cy="14631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6"/>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6364809"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2" name="Google Shape;62;p7"/>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2"/>
          </p:nvPr>
        </p:nvSpPr>
        <p:spPr>
          <a:xfrm>
            <a:off x="575239"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
        <p:nvSpPr>
          <p:cNvPr id="64" name="Google Shape;64;p7"/>
          <p:cNvSpPr txBox="1">
            <a:spLocks noGrp="1"/>
          </p:cNvSpPr>
          <p:nvPr>
            <p:ph type="body" idx="3"/>
          </p:nvPr>
        </p:nvSpPr>
        <p:spPr>
          <a:xfrm>
            <a:off x="584218"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5" name="Google Shape;65;p7"/>
          <p:cNvSpPr txBox="1">
            <a:spLocks noGrp="1"/>
          </p:cNvSpPr>
          <p:nvPr>
            <p:ph type="body" idx="4"/>
          </p:nvPr>
        </p:nvSpPr>
        <p:spPr>
          <a:xfrm>
            <a:off x="6355830"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txBox="1">
            <a:spLocks noGrp="1"/>
          </p:cNvSpPr>
          <p:nvPr>
            <p:ph type="title"/>
          </p:nvPr>
        </p:nvSpPr>
        <p:spPr>
          <a:xfrm>
            <a:off x="457200" y="4960137"/>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body" idx="1"/>
          </p:nvPr>
        </p:nvSpPr>
        <p:spPr>
          <a:xfrm>
            <a:off x="8610600" y="4960137"/>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99" name="Google Shape;99;p11"/>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pic>
        <p:nvPicPr>
          <p:cNvPr id="100" name="Google Shape;100;p11" descr="UW building"/>
          <p:cNvPicPr preferRelativeResize="0"/>
          <p:nvPr/>
        </p:nvPicPr>
        <p:blipFill rotWithShape="1">
          <a:blip r:embed="rId2">
            <a:alphaModFix/>
          </a:blip>
          <a:srcRect t="38182" b="5568"/>
          <a:stretch/>
        </p:blipFill>
        <p:spPr>
          <a:xfrm>
            <a:off x="3" y="0"/>
            <a:ext cx="12191993" cy="457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634620" y="1512985"/>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3" name="Google Shape;103;p12"/>
          <p:cNvSpPr txBox="1">
            <a:spLocks noGrp="1"/>
          </p:cNvSpPr>
          <p:nvPr>
            <p:ph type="body" idx="2"/>
          </p:nvPr>
        </p:nvSpPr>
        <p:spPr>
          <a:xfrm>
            <a:off x="6364809" y="1512984"/>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2"/>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allthingsgraphed.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youtube.com/watch?v=7J3GadLzydI"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HZ5YTanv5QE" TargetMode="External"/><Relationship Id="rId7" Type="http://schemas.openxmlformats.org/officeDocument/2006/relationships/hyperlink" Target="https://www.geeksforgeeks.org/topological-sorting-indegree-based-solution/"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youtube.com/watch?v=7J3GadLzydI" TargetMode="External"/><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1">
            <a:extLst>
              <a:ext uri="{FF2B5EF4-FFF2-40B4-BE49-F238E27FC236}">
                <a16:creationId xmlns:a16="http://schemas.microsoft.com/office/drawing/2014/main" id="{FF74C60C-7FBF-0198-02D6-369C8C9E2F98}"/>
              </a:ext>
            </a:extLst>
          </p:cNvPr>
          <p:cNvSpPr txBox="1">
            <a:spLocks/>
          </p:cNvSpPr>
          <p:nvPr/>
        </p:nvSpPr>
        <p:spPr>
          <a:xfrm>
            <a:off x="2259666" y="1054389"/>
            <a:ext cx="7952128" cy="2625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Lecture</a:t>
            </a:r>
            <a:r>
              <a:rPr kumimoji="0" lang="zh-CN" altLang="en-US"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 </a:t>
            </a: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12</a:t>
            </a:r>
            <a:b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br>
            <a:r>
              <a:rPr kumimoji="0" lang="en-US" sz="3600" b="0" i="0" u="none" strike="noStrike" kern="1200" cap="none" spc="0" normalizeH="0" baseline="0" noProof="0" dirty="0">
                <a:ln>
                  <a:noFill/>
                </a:ln>
                <a:solidFill>
                  <a:srgbClr val="4F81BD"/>
                </a:solidFill>
                <a:effectLst/>
                <a:uLnTx/>
                <a:uFillTx/>
                <a:latin typeface="Helvetica"/>
                <a:ea typeface="+mj-ea"/>
                <a:cs typeface="Helvetica"/>
              </a:rPr>
              <a:t>Graphs</a:t>
            </a:r>
          </a:p>
        </p:txBody>
      </p:sp>
      <p:sp>
        <p:nvSpPr>
          <p:cNvPr id="5" name="Subtitle 2">
            <a:extLst>
              <a:ext uri="{FF2B5EF4-FFF2-40B4-BE49-F238E27FC236}">
                <a16:creationId xmlns:a16="http://schemas.microsoft.com/office/drawing/2014/main" id="{4B44BB71-7572-07AF-DC4B-83D5FDDAFEA6}"/>
              </a:ext>
            </a:extLst>
          </p:cNvPr>
          <p:cNvSpPr txBox="1">
            <a:spLocks/>
          </p:cNvSpPr>
          <p:nvPr/>
        </p:nvSpPr>
        <p:spPr>
          <a:xfrm>
            <a:off x="3034145" y="3793837"/>
            <a:ext cx="6400800" cy="1752600"/>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Clr>
                <a:schemeClr val="accent6"/>
              </a:buClr>
              <a:buFont typeface="Wingdings" charset="2"/>
              <a:buNone/>
              <a:defRPr sz="2400" kern="1200">
                <a:solidFill>
                  <a:schemeClr val="tx1"/>
                </a:solidFill>
                <a:latin typeface="Times New Roman"/>
                <a:ea typeface="+mn-ea"/>
                <a:cs typeface="Times New Roman"/>
              </a:defRPr>
            </a:lvl1pPr>
            <a:lvl2pPr marL="457200" indent="0" algn="ctr" defTabSz="457200" rtl="0" eaLnBrk="1" latinLnBrk="0" hangingPunct="1">
              <a:spcBef>
                <a:spcPct val="20000"/>
              </a:spcBef>
              <a:buClr>
                <a:schemeClr val="accent6"/>
              </a:buClr>
              <a:buFont typeface="Wingdings" charset="2"/>
              <a:buNone/>
              <a:defRPr sz="2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Clr>
                <a:schemeClr val="accent6"/>
              </a:buClr>
              <a:buFont typeface="Wingdings" charset="2"/>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Department</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of</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Computer</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Science</a:t>
            </a:r>
          </a:p>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Hofstra</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University</a:t>
            </a:r>
            <a:endParaRPr kumimoji="0" lang="en-US" sz="2000" b="0" i="0" u="none" strike="noStrike" kern="1200" cap="none" spc="0" normalizeH="0" baseline="0" noProof="0" dirty="0">
              <a:ln>
                <a:noFill/>
              </a:ln>
              <a:solidFill>
                <a:sysClr val="windowText" lastClr="000000"/>
              </a:solidFill>
              <a:effectLst/>
              <a:uLnTx/>
              <a:uFillTx/>
              <a:latin typeface="Times New Roman"/>
              <a:ea typeface="+mn-ea"/>
              <a:cs typeface="Times New Roman"/>
            </a:endParaRPr>
          </a:p>
        </p:txBody>
      </p:sp>
      <p:sp>
        <p:nvSpPr>
          <p:cNvPr id="2" name="TextBox 1">
            <a:extLst>
              <a:ext uri="{FF2B5EF4-FFF2-40B4-BE49-F238E27FC236}">
                <a16:creationId xmlns:a16="http://schemas.microsoft.com/office/drawing/2014/main" id="{260853BE-133A-977A-76F6-3EBD56979FEE}"/>
              </a:ext>
            </a:extLst>
          </p:cNvPr>
          <p:cNvSpPr txBox="1"/>
          <p:nvPr/>
        </p:nvSpPr>
        <p:spPr>
          <a:xfrm>
            <a:off x="4358711" y="6487758"/>
            <a:ext cx="4856394" cy="276999"/>
          </a:xfrm>
          <a:prstGeom prst="rect">
            <a:avLst/>
          </a:prstGeom>
          <a:solidFill>
            <a:srgbClr val="FFFFFF"/>
          </a:solidFill>
          <a:ln w="25400" cap="flat" cmpd="sng" algn="ctr">
            <a:solidFill>
              <a:srgbClr val="B7C6FE"/>
            </a:solidFill>
            <a:prstDash val="solid"/>
          </a:ln>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Acknowledgement: Lecture slides based on </a:t>
            </a:r>
            <a:r>
              <a:rPr lang="en-US" altLang="zh-CN" sz="1200" b="1" kern="1200" dirty="0" err="1">
                <a:latin typeface="Gill Sans Light"/>
                <a:ea typeface="宋体" panose="02010600030101010101" pitchFamily="2" charset="-122"/>
                <a:cs typeface="+mn-cs"/>
              </a:rPr>
              <a:t>UofW</a:t>
            </a: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 Course on Data Structures </a:t>
            </a:r>
            <a:endParaRPr kumimoji="0" lang="en-SE" sz="1200" b="1" i="0" u="none" strike="noStrike" kern="1200" cap="none" spc="0" normalizeH="0" baseline="0" noProof="0" dirty="0">
              <a:ln>
                <a:noFill/>
              </a:ln>
              <a:solidFill>
                <a:srgbClr val="000000"/>
              </a:solidFill>
              <a:effectLst/>
              <a:uLnTx/>
              <a:uFillTx/>
              <a:latin typeface="Gill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Matrix</a:t>
            </a:r>
            <a:endParaRPr/>
          </a:p>
        </p:txBody>
      </p:sp>
      <p:graphicFrame>
        <p:nvGraphicFramePr>
          <p:cNvPr id="433" name="Google Shape;433;p29"/>
          <p:cNvGraphicFramePr/>
          <p:nvPr>
            <p:extLst>
              <p:ext uri="{D42A27DB-BD31-4B8C-83A1-F6EECF244321}">
                <p14:modId xmlns:p14="http://schemas.microsoft.com/office/powerpoint/2010/main" val="202659754"/>
              </p:ext>
            </p:extLst>
          </p:nvPr>
        </p:nvGraphicFramePr>
        <p:xfrm>
          <a:off x="6477234" y="2102951"/>
          <a:ext cx="5460600" cy="3768480"/>
        </p:xfrm>
        <a:graphic>
          <a:graphicData uri="http://schemas.openxmlformats.org/drawingml/2006/table">
            <a:tbl>
              <a:tblPr firstRow="1" bandRow="1">
                <a:noFill/>
              </a:tblPr>
              <a:tblGrid>
                <a:gridCol w="682575">
                  <a:extLst>
                    <a:ext uri="{9D8B030D-6E8A-4147-A177-3AD203B41FA5}">
                      <a16:colId xmlns:a16="http://schemas.microsoft.com/office/drawing/2014/main" val="20000"/>
                    </a:ext>
                  </a:extLst>
                </a:gridCol>
                <a:gridCol w="682575">
                  <a:extLst>
                    <a:ext uri="{9D8B030D-6E8A-4147-A177-3AD203B41FA5}">
                      <a16:colId xmlns:a16="http://schemas.microsoft.com/office/drawing/2014/main" val="20001"/>
                    </a:ext>
                  </a:extLst>
                </a:gridCol>
                <a:gridCol w="682575">
                  <a:extLst>
                    <a:ext uri="{9D8B030D-6E8A-4147-A177-3AD203B41FA5}">
                      <a16:colId xmlns:a16="http://schemas.microsoft.com/office/drawing/2014/main" val="20002"/>
                    </a:ext>
                  </a:extLst>
                </a:gridCol>
                <a:gridCol w="682575">
                  <a:extLst>
                    <a:ext uri="{9D8B030D-6E8A-4147-A177-3AD203B41FA5}">
                      <a16:colId xmlns:a16="http://schemas.microsoft.com/office/drawing/2014/main" val="20003"/>
                    </a:ext>
                  </a:extLst>
                </a:gridCol>
                <a:gridCol w="682575">
                  <a:extLst>
                    <a:ext uri="{9D8B030D-6E8A-4147-A177-3AD203B41FA5}">
                      <a16:colId xmlns:a16="http://schemas.microsoft.com/office/drawing/2014/main" val="20004"/>
                    </a:ext>
                  </a:extLst>
                </a:gridCol>
                <a:gridCol w="682575">
                  <a:extLst>
                    <a:ext uri="{9D8B030D-6E8A-4147-A177-3AD203B41FA5}">
                      <a16:colId xmlns:a16="http://schemas.microsoft.com/office/drawing/2014/main" val="20005"/>
                    </a:ext>
                  </a:extLst>
                </a:gridCol>
                <a:gridCol w="682575">
                  <a:extLst>
                    <a:ext uri="{9D8B030D-6E8A-4147-A177-3AD203B41FA5}">
                      <a16:colId xmlns:a16="http://schemas.microsoft.com/office/drawing/2014/main" val="20006"/>
                    </a:ext>
                  </a:extLst>
                </a:gridCol>
                <a:gridCol w="682575">
                  <a:extLst>
                    <a:ext uri="{9D8B030D-6E8A-4147-A177-3AD203B41FA5}">
                      <a16:colId xmlns:a16="http://schemas.microsoft.com/office/drawing/2014/main" val="20007"/>
                    </a:ext>
                  </a:extLst>
                </a:gridCol>
              </a:tblGrid>
              <a:tr h="266875">
                <a:tc>
                  <a:txBody>
                    <a:bodyPr/>
                    <a:lstStyle/>
                    <a:p>
                      <a:pPr marL="0" marR="0" lvl="0" indent="0" algn="ctr" rtl="0">
                        <a:spcBef>
                          <a:spcPts val="0"/>
                        </a:spcBef>
                        <a:spcAft>
                          <a:spcPts val="0"/>
                        </a:spcAft>
                        <a:buNone/>
                      </a:pPr>
                      <a:endParaRPr sz="2400" dirty="0">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2"/>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3"/>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4"/>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5"/>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6"/>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extLst>
                  <a:ext uri="{0D108BD9-81ED-4DB2-BD59-A6C34878D82A}">
                    <a16:rowId xmlns:a16="http://schemas.microsoft.com/office/drawing/2014/main" val="10007"/>
                  </a:ext>
                </a:extLst>
              </a:tr>
            </a:tbl>
          </a:graphicData>
        </a:graphic>
      </p:graphicFrame>
      <p:grpSp>
        <p:nvGrpSpPr>
          <p:cNvPr id="434" name="Google Shape;434;p29"/>
          <p:cNvGrpSpPr/>
          <p:nvPr/>
        </p:nvGrpSpPr>
        <p:grpSpPr>
          <a:xfrm>
            <a:off x="7238082" y="143217"/>
            <a:ext cx="4197425" cy="1866768"/>
            <a:chOff x="4202258" y="3421009"/>
            <a:chExt cx="5122837" cy="2090659"/>
          </a:xfrm>
        </p:grpSpPr>
        <p:grpSp>
          <p:nvGrpSpPr>
            <p:cNvPr id="435" name="Google Shape;435;p29"/>
            <p:cNvGrpSpPr/>
            <p:nvPr/>
          </p:nvGrpSpPr>
          <p:grpSpPr>
            <a:xfrm>
              <a:off x="4202258" y="4542602"/>
              <a:ext cx="690113" cy="690113"/>
              <a:chOff x="9831042" y="3675297"/>
              <a:chExt cx="690113" cy="690113"/>
            </a:xfrm>
          </p:grpSpPr>
          <p:sp>
            <p:nvSpPr>
              <p:cNvPr id="436" name="Google Shape;436;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37" name="Google Shape;437;p29"/>
              <p:cNvSpPr txBox="1"/>
              <p:nvPr/>
            </p:nvSpPr>
            <p:spPr>
              <a:xfrm>
                <a:off x="9927534" y="374844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6</a:t>
                </a:r>
                <a:endParaRPr/>
              </a:p>
            </p:txBody>
          </p:sp>
        </p:grpSp>
        <p:grpSp>
          <p:nvGrpSpPr>
            <p:cNvPr id="438" name="Google Shape;438;p29"/>
            <p:cNvGrpSpPr/>
            <p:nvPr/>
          </p:nvGrpSpPr>
          <p:grpSpPr>
            <a:xfrm>
              <a:off x="5481419" y="4821554"/>
              <a:ext cx="2020949" cy="690114"/>
              <a:chOff x="9076131" y="1493488"/>
              <a:chExt cx="2020949" cy="690114"/>
            </a:xfrm>
          </p:grpSpPr>
          <p:grpSp>
            <p:nvGrpSpPr>
              <p:cNvPr id="439" name="Google Shape;439;p29"/>
              <p:cNvGrpSpPr/>
              <p:nvPr/>
            </p:nvGrpSpPr>
            <p:grpSpPr>
              <a:xfrm>
                <a:off x="9076131" y="1493489"/>
                <a:ext cx="690113" cy="690113"/>
                <a:chOff x="9831042" y="3675297"/>
                <a:chExt cx="690113" cy="690113"/>
              </a:xfrm>
            </p:grpSpPr>
            <p:sp>
              <p:nvSpPr>
                <p:cNvPr id="440" name="Google Shape;44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1" name="Google Shape;441;p29"/>
                <p:cNvSpPr txBox="1"/>
                <p:nvPr/>
              </p:nvSpPr>
              <p:spPr>
                <a:xfrm>
                  <a:off x="9974345" y="3747411"/>
                  <a:ext cx="415153" cy="5170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grpSp>
          <p:grpSp>
            <p:nvGrpSpPr>
              <p:cNvPr id="442" name="Google Shape;442;p29"/>
              <p:cNvGrpSpPr/>
              <p:nvPr/>
            </p:nvGrpSpPr>
            <p:grpSpPr>
              <a:xfrm>
                <a:off x="10406967" y="1493488"/>
                <a:ext cx="690113" cy="690113"/>
                <a:chOff x="9831042" y="3675297"/>
                <a:chExt cx="690113" cy="690113"/>
              </a:xfrm>
            </p:grpSpPr>
            <p:sp>
              <p:nvSpPr>
                <p:cNvPr id="443" name="Google Shape;443;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4" name="Google Shape;444;p29"/>
                <p:cNvSpPr txBox="1"/>
                <p:nvPr/>
              </p:nvSpPr>
              <p:spPr>
                <a:xfrm>
                  <a:off x="9963998" y="3773100"/>
                  <a:ext cx="415154"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grpSp>
          <p:cxnSp>
            <p:nvCxnSpPr>
              <p:cNvPr id="445" name="Google Shape;445;p29"/>
              <p:cNvCxnSpPr>
                <a:endCxn id="443"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grpSp>
          <p:nvGrpSpPr>
            <p:cNvPr id="446" name="Google Shape;446;p29"/>
            <p:cNvGrpSpPr/>
            <p:nvPr/>
          </p:nvGrpSpPr>
          <p:grpSpPr>
            <a:xfrm>
              <a:off x="7318349" y="3421009"/>
              <a:ext cx="690113" cy="690113"/>
              <a:chOff x="9831042" y="3675297"/>
              <a:chExt cx="690113" cy="690113"/>
            </a:xfrm>
          </p:grpSpPr>
          <p:sp>
            <p:nvSpPr>
              <p:cNvPr id="447" name="Google Shape;447;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8" name="Google Shape;448;p29"/>
              <p:cNvSpPr txBox="1"/>
              <p:nvPr/>
            </p:nvSpPr>
            <p:spPr>
              <a:xfrm>
                <a:off x="9981098" y="3722015"/>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grpSp>
        <p:grpSp>
          <p:nvGrpSpPr>
            <p:cNvPr id="449" name="Google Shape;449;p29"/>
            <p:cNvGrpSpPr/>
            <p:nvPr/>
          </p:nvGrpSpPr>
          <p:grpSpPr>
            <a:xfrm>
              <a:off x="8634982" y="4038483"/>
              <a:ext cx="690113" cy="690113"/>
              <a:chOff x="9831042" y="3675297"/>
              <a:chExt cx="690113" cy="690113"/>
            </a:xfrm>
          </p:grpSpPr>
          <p:sp>
            <p:nvSpPr>
              <p:cNvPr id="450" name="Google Shape;45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1" name="Google Shape;451;p29"/>
              <p:cNvSpPr txBox="1"/>
              <p:nvPr/>
            </p:nvSpPr>
            <p:spPr>
              <a:xfrm>
                <a:off x="9999484" y="3758562"/>
                <a:ext cx="312907"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cxnSp>
          <p:nvCxnSpPr>
            <p:cNvPr id="452" name="Google Shape;452;p29"/>
            <p:cNvCxnSpPr>
              <a:stCxn id="447" idx="5"/>
              <a:endCxn id="450" idx="2"/>
            </p:cNvCxnSpPr>
            <p:nvPr/>
          </p:nvCxnSpPr>
          <p:spPr>
            <a:xfrm>
              <a:off x="7907397" y="4010057"/>
              <a:ext cx="727500" cy="373500"/>
            </a:xfrm>
            <a:prstGeom prst="straightConnector1">
              <a:avLst/>
            </a:prstGeom>
            <a:noFill/>
            <a:ln w="28575" cap="flat" cmpd="sng">
              <a:solidFill>
                <a:srgbClr val="B6A479"/>
              </a:solidFill>
              <a:prstDash val="solid"/>
              <a:round/>
              <a:headEnd type="none" w="sm" len="sm"/>
              <a:tailEnd type="none" w="sm" len="sm"/>
            </a:ln>
          </p:spPr>
        </p:cxnSp>
        <p:grpSp>
          <p:nvGrpSpPr>
            <p:cNvPr id="453" name="Google Shape;453;p29"/>
            <p:cNvGrpSpPr/>
            <p:nvPr/>
          </p:nvGrpSpPr>
          <p:grpSpPr>
            <a:xfrm>
              <a:off x="4452719" y="3581400"/>
              <a:ext cx="2020949" cy="690114"/>
              <a:chOff x="9076131" y="1493488"/>
              <a:chExt cx="2020949" cy="690114"/>
            </a:xfrm>
          </p:grpSpPr>
          <p:grpSp>
            <p:nvGrpSpPr>
              <p:cNvPr id="454" name="Google Shape;454;p29"/>
              <p:cNvGrpSpPr/>
              <p:nvPr/>
            </p:nvGrpSpPr>
            <p:grpSpPr>
              <a:xfrm>
                <a:off x="9076131" y="1493489"/>
                <a:ext cx="690113" cy="690113"/>
                <a:chOff x="9831042" y="3675297"/>
                <a:chExt cx="690113" cy="690113"/>
              </a:xfrm>
            </p:grpSpPr>
            <p:sp>
              <p:nvSpPr>
                <p:cNvPr id="455" name="Google Shape;455;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6" name="Google Shape;456;p29"/>
                <p:cNvSpPr txBox="1"/>
                <p:nvPr/>
              </p:nvSpPr>
              <p:spPr>
                <a:xfrm>
                  <a:off x="9974327" y="3736461"/>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a:t>
                  </a:r>
                  <a:endParaRPr/>
                </a:p>
              </p:txBody>
            </p:sp>
          </p:grpSp>
          <p:grpSp>
            <p:nvGrpSpPr>
              <p:cNvPr id="457" name="Google Shape;457;p29"/>
              <p:cNvGrpSpPr/>
              <p:nvPr/>
            </p:nvGrpSpPr>
            <p:grpSpPr>
              <a:xfrm>
                <a:off x="10406967" y="1493488"/>
                <a:ext cx="690113" cy="690113"/>
                <a:chOff x="9831042" y="3675297"/>
                <a:chExt cx="690113" cy="690113"/>
              </a:xfrm>
            </p:grpSpPr>
            <p:sp>
              <p:nvSpPr>
                <p:cNvPr id="458" name="Google Shape;458;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9" name="Google Shape;459;p29"/>
                <p:cNvSpPr txBox="1"/>
                <p:nvPr/>
              </p:nvSpPr>
              <p:spPr>
                <a:xfrm>
                  <a:off x="9982570" y="373381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grpSp>
          <p:cxnSp>
            <p:nvCxnSpPr>
              <p:cNvPr id="460" name="Google Shape;460;p29"/>
              <p:cNvCxnSpPr>
                <a:endCxn id="458"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cxnSp>
          <p:nvCxnSpPr>
            <p:cNvPr id="461" name="Google Shape;461;p29"/>
            <p:cNvCxnSpPr>
              <a:stCxn id="455" idx="5"/>
              <a:endCxn id="440" idx="1"/>
            </p:cNvCxnSpPr>
            <p:nvPr/>
          </p:nvCxnSpPr>
          <p:spPr>
            <a:xfrm>
              <a:off x="5041767" y="4170449"/>
              <a:ext cx="540600" cy="752100"/>
            </a:xfrm>
            <a:prstGeom prst="straightConnector1">
              <a:avLst/>
            </a:prstGeom>
            <a:noFill/>
            <a:ln w="28575" cap="flat" cmpd="sng">
              <a:solidFill>
                <a:srgbClr val="B6A479"/>
              </a:solidFill>
              <a:prstDash val="solid"/>
              <a:round/>
              <a:headEnd type="none" w="sm" len="sm"/>
              <a:tailEnd type="none" w="sm" len="sm"/>
            </a:ln>
          </p:spPr>
        </p:cxnSp>
        <p:cxnSp>
          <p:nvCxnSpPr>
            <p:cNvPr id="462" name="Google Shape;462;p29"/>
            <p:cNvCxnSpPr>
              <a:stCxn id="443" idx="7"/>
              <a:endCxn id="450" idx="3"/>
            </p:cNvCxnSpPr>
            <p:nvPr/>
          </p:nvCxnSpPr>
          <p:spPr>
            <a:xfrm rot="10800000" flipH="1">
              <a:off x="7401303" y="4627419"/>
              <a:ext cx="1334700" cy="295200"/>
            </a:xfrm>
            <a:prstGeom prst="straightConnector1">
              <a:avLst/>
            </a:prstGeom>
            <a:noFill/>
            <a:ln w="28575" cap="flat" cmpd="sng">
              <a:solidFill>
                <a:srgbClr val="B6A479"/>
              </a:solidFill>
              <a:prstDash val="solid"/>
              <a:round/>
              <a:headEnd type="none" w="sm" len="sm"/>
              <a:tailEnd type="none" w="sm" len="sm"/>
            </a:ln>
          </p:spPr>
        </p:cxnSp>
        <p:cxnSp>
          <p:nvCxnSpPr>
            <p:cNvPr id="463" name="Google Shape;463;p29"/>
            <p:cNvCxnSpPr>
              <a:stCxn id="458" idx="5"/>
              <a:endCxn id="443" idx="1"/>
            </p:cNvCxnSpPr>
            <p:nvPr/>
          </p:nvCxnSpPr>
          <p:spPr>
            <a:xfrm>
              <a:off x="6372603" y="4170448"/>
              <a:ext cx="540600" cy="752100"/>
            </a:xfrm>
            <a:prstGeom prst="straightConnector1">
              <a:avLst/>
            </a:prstGeom>
            <a:noFill/>
            <a:ln w="28575" cap="flat" cmpd="sng">
              <a:solidFill>
                <a:srgbClr val="B6A479"/>
              </a:solidFill>
              <a:prstDash val="solid"/>
              <a:round/>
              <a:headEnd type="none" w="sm" len="sm"/>
              <a:tailEnd type="none" w="sm" len="sm"/>
            </a:ln>
          </p:spPr>
        </p:cxnSp>
      </p:grpSp>
      <p:sp>
        <p:nvSpPr>
          <p:cNvPr id="464" name="Google Shape;464;p29"/>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out-neighbors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in-neighbors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More suitable for dense graphs</a:t>
            </a:r>
            <a:endParaRPr dirty="0">
              <a:latin typeface="Quattrocento Sans"/>
              <a:ea typeface="Quattrocento Sans"/>
              <a:cs typeface="Quattrocento Sans"/>
              <a:sym typeface="Quattrocento Sans"/>
            </a:endParaRPr>
          </a:p>
        </p:txBody>
      </p:sp>
      <p:sp>
        <p:nvSpPr>
          <p:cNvPr id="465" name="Google Shape;465;p29"/>
          <p:cNvSpPr txBox="1"/>
          <p:nvPr/>
        </p:nvSpPr>
        <p:spPr>
          <a:xfrm>
            <a:off x="2689318" y="366852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6" name="Google Shape;466;p29"/>
          <p:cNvSpPr txBox="1"/>
          <p:nvPr/>
        </p:nvSpPr>
        <p:spPr>
          <a:xfrm>
            <a:off x="3368575" y="408583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7" name="Google Shape;467;p29"/>
          <p:cNvSpPr txBox="1"/>
          <p:nvPr/>
        </p:nvSpPr>
        <p:spPr>
          <a:xfrm>
            <a:off x="5567550" y="4498363"/>
            <a:ext cx="945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8" name="Google Shape;468;p29"/>
          <p:cNvSpPr txBox="1"/>
          <p:nvPr/>
        </p:nvSpPr>
        <p:spPr>
          <a:xfrm>
            <a:off x="4734873" y="49493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69" name="Google Shape;469;p29"/>
          <p:cNvSpPr txBox="1"/>
          <p:nvPr/>
        </p:nvSpPr>
        <p:spPr>
          <a:xfrm>
            <a:off x="4542698" y="53723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70" name="Google Shape;470;p29"/>
          <p:cNvSpPr txBox="1"/>
          <p:nvPr/>
        </p:nvSpPr>
        <p:spPr>
          <a:xfrm>
            <a:off x="3666275" y="581588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r>
              <a:rPr lang="en-US" sz="2200" baseline="30000" dirty="0">
                <a:latin typeface="Quattrocento Sans"/>
                <a:ea typeface="Quattrocento Sans"/>
                <a:cs typeface="Quattrocento Sans"/>
                <a:sym typeface="Quattrocento Sans"/>
              </a:rPr>
              <a:t>2</a:t>
            </a:r>
            <a:r>
              <a:rPr lang="en-US" sz="2200" dirty="0">
                <a:latin typeface="Quattrocento Sans"/>
                <a:ea typeface="Quattrocento Sans"/>
                <a:cs typeface="Quattrocento Sans"/>
                <a:sym typeface="Quattrocento Sans"/>
              </a:rPr>
              <a:t>)</a:t>
            </a:r>
            <a:endParaRPr sz="2200" dirty="0">
              <a:latin typeface="Quattrocento Sans"/>
              <a:ea typeface="Quattrocento Sans"/>
              <a:cs typeface="Quattrocento Sans"/>
              <a:sym typeface="Quattrocento Sans"/>
            </a:endParaRPr>
          </a:p>
        </p:txBody>
      </p:sp>
      <p:sp>
        <p:nvSpPr>
          <p:cNvPr id="2" name="Google Shape;692;p40">
            <a:extLst>
              <a:ext uri="{FF2B5EF4-FFF2-40B4-BE49-F238E27FC236}">
                <a16:creationId xmlns:a16="http://schemas.microsoft.com/office/drawing/2014/main" id="{1B6E1B87-D6C0-9619-468F-587B19280F31}"/>
              </a:ext>
            </a:extLst>
          </p:cNvPr>
          <p:cNvSpPr txBox="1">
            <a:spLocks/>
          </p:cNvSpPr>
          <p:nvPr/>
        </p:nvSpPr>
        <p:spPr>
          <a:xfrm>
            <a:off x="6840639" y="6007198"/>
            <a:ext cx="5166970" cy="762990"/>
          </a:xfrm>
          <a:prstGeom prst="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spcFirstLastPara="1" wrap="square" lIns="45700" tIns="45700" rIns="45700" bIns="45700" anchor="t" anchorCtr="0">
            <a:normAutofit fontScale="92500" lnSpcReduction="2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sz="2000" dirty="0"/>
              <a:t>For an undirected graph, adjacency matrix is symmetric w.r.t diagonal line. A node u’s out-</a:t>
            </a:r>
            <a:r>
              <a:rPr lang="en-GB" sz="2000" dirty="0" err="1"/>
              <a:t>neighbors</a:t>
            </a:r>
            <a:r>
              <a:rPr lang="en-GB" sz="2000" dirty="0"/>
              <a:t> are the same as its in-</a:t>
            </a:r>
            <a:r>
              <a:rPr lang="en-GB" sz="2000" dirty="0" err="1"/>
              <a:t>neighbors</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5"/>
                                        </p:tgtEl>
                                        <p:attrNameLst>
                                          <p:attrName>style.visibility</p:attrName>
                                        </p:attrNameLst>
                                      </p:cBhvr>
                                      <p:to>
                                        <p:strVal val="visible"/>
                                      </p:to>
                                    </p:set>
                                    <p:animEffect transition="in" filter="fade">
                                      <p:cBhvr>
                                        <p:cTn id="7" dur="1000"/>
                                        <p:tgtEl>
                                          <p:spTgt spid="4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6"/>
                                        </p:tgtEl>
                                        <p:attrNameLst>
                                          <p:attrName>style.visibility</p:attrName>
                                        </p:attrNameLst>
                                      </p:cBhvr>
                                      <p:to>
                                        <p:strVal val="visible"/>
                                      </p:to>
                                    </p:set>
                                    <p:animEffect transition="in" filter="fade">
                                      <p:cBhvr>
                                        <p:cTn id="12" dur="1000"/>
                                        <p:tgtEl>
                                          <p:spTgt spid="4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7"/>
                                        </p:tgtEl>
                                        <p:attrNameLst>
                                          <p:attrName>style.visibility</p:attrName>
                                        </p:attrNameLst>
                                      </p:cBhvr>
                                      <p:to>
                                        <p:strVal val="visible"/>
                                      </p:to>
                                    </p:set>
                                    <p:animEffect transition="in" filter="fade">
                                      <p:cBhvr>
                                        <p:cTn id="17" dur="1000"/>
                                        <p:tgtEl>
                                          <p:spTgt spid="4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8"/>
                                        </p:tgtEl>
                                        <p:attrNameLst>
                                          <p:attrName>style.visibility</p:attrName>
                                        </p:attrNameLst>
                                      </p:cBhvr>
                                      <p:to>
                                        <p:strVal val="visible"/>
                                      </p:to>
                                    </p:set>
                                    <p:animEffect transition="in" filter="fade">
                                      <p:cBhvr>
                                        <p:cTn id="22" dur="1000"/>
                                        <p:tgtEl>
                                          <p:spTgt spid="4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fade">
                                      <p:cBhvr>
                                        <p:cTn id="27" dur="1000"/>
                                        <p:tgtEl>
                                          <p:spTgt spid="46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0"/>
                                        </p:tgtEl>
                                        <p:attrNameLst>
                                          <p:attrName>style.visibility</p:attrName>
                                        </p:attrNameLst>
                                      </p:cBhvr>
                                      <p:to>
                                        <p:strVal val="visible"/>
                                      </p:to>
                                    </p:set>
                                    <p:animEffect transition="in" filter="fade">
                                      <p:cBhvr>
                                        <p:cTn id="32" dur="10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0"/>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lang="en-US" dirty="0">
              <a:latin typeface="Quattrocento Sans"/>
              <a:ea typeface="Quattrocento Sans"/>
              <a:cs typeface="Quattrocento Sans"/>
              <a:sym typeface="Quattrocento Sans"/>
            </a:endParaRPr>
          </a:p>
          <a:p>
            <a:pPr lvl="0"/>
            <a:r>
              <a:rPr lang="en-US" sz="2800" dirty="0">
                <a:solidFill>
                  <a:schemeClr val="dk1"/>
                </a:solidFill>
                <a:latin typeface="Quattrocento Sans"/>
                <a:ea typeface="Quattrocento Sans"/>
                <a:cs typeface="Quattrocento Sans"/>
                <a:sym typeface="Quattrocento Sans"/>
              </a:rPr>
              <a:t>More suitable for sparse graphs</a:t>
            </a:r>
          </a:p>
        </p:txBody>
      </p:sp>
      <p:sp>
        <p:nvSpPr>
          <p:cNvPr id="476" name="Google Shape;476;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List</a:t>
            </a:r>
            <a:endParaRPr/>
          </a:p>
        </p:txBody>
      </p:sp>
      <p:grpSp>
        <p:nvGrpSpPr>
          <p:cNvPr id="477" name="Google Shape;477;p30"/>
          <p:cNvGrpSpPr/>
          <p:nvPr/>
        </p:nvGrpSpPr>
        <p:grpSpPr>
          <a:xfrm>
            <a:off x="8186809" y="213215"/>
            <a:ext cx="3237549" cy="2551087"/>
            <a:chOff x="5773537" y="3944188"/>
            <a:chExt cx="3237549" cy="2551087"/>
          </a:xfrm>
        </p:grpSpPr>
        <p:grpSp>
          <p:nvGrpSpPr>
            <p:cNvPr id="478" name="Google Shape;478;p30"/>
            <p:cNvGrpSpPr/>
            <p:nvPr/>
          </p:nvGrpSpPr>
          <p:grpSpPr>
            <a:xfrm>
              <a:off x="5773537" y="4473911"/>
              <a:ext cx="690113" cy="690113"/>
              <a:chOff x="9831042" y="3675297"/>
              <a:chExt cx="690113" cy="690113"/>
            </a:xfrm>
          </p:grpSpPr>
          <p:sp>
            <p:nvSpPr>
              <p:cNvPr id="479" name="Google Shape;47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0" name="Google Shape;480;p30"/>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481" name="Google Shape;481;p30"/>
            <p:cNvGrpSpPr/>
            <p:nvPr/>
          </p:nvGrpSpPr>
          <p:grpSpPr>
            <a:xfrm>
              <a:off x="6982117" y="3944188"/>
              <a:ext cx="690113" cy="690113"/>
              <a:chOff x="9831042" y="3675297"/>
              <a:chExt cx="690113" cy="690113"/>
            </a:xfrm>
          </p:grpSpPr>
          <p:sp>
            <p:nvSpPr>
              <p:cNvPr id="482" name="Google Shape;482;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3" name="Google Shape;483;p30"/>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484" name="Google Shape;484;p30"/>
            <p:cNvGrpSpPr/>
            <p:nvPr/>
          </p:nvGrpSpPr>
          <p:grpSpPr>
            <a:xfrm>
              <a:off x="8320973" y="5176815"/>
              <a:ext cx="690113" cy="690113"/>
              <a:chOff x="9831042" y="3675297"/>
              <a:chExt cx="690113" cy="690113"/>
            </a:xfrm>
          </p:grpSpPr>
          <p:sp>
            <p:nvSpPr>
              <p:cNvPr id="485" name="Google Shape;485;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0"/>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487" name="Google Shape;487;p30"/>
            <p:cNvCxnSpPr>
              <a:stCxn id="479" idx="7"/>
              <a:endCxn id="482"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488" name="Google Shape;488;p30"/>
            <p:cNvGrpSpPr/>
            <p:nvPr/>
          </p:nvGrpSpPr>
          <p:grpSpPr>
            <a:xfrm>
              <a:off x="6316802" y="5805162"/>
              <a:ext cx="690113" cy="690113"/>
              <a:chOff x="9831042" y="3675297"/>
              <a:chExt cx="690113" cy="690113"/>
            </a:xfrm>
          </p:grpSpPr>
          <p:sp>
            <p:nvSpPr>
              <p:cNvPr id="489" name="Google Shape;48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0"/>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491" name="Google Shape;491;p30"/>
            <p:cNvCxnSpPr>
              <a:stCxn id="489" idx="1"/>
              <a:endCxn id="479"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492" name="Google Shape;492;p30"/>
            <p:cNvCxnSpPr>
              <a:stCxn id="479" idx="6"/>
              <a:endCxn id="485"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493" name="Google Shape;493;p30"/>
            <p:cNvCxnSpPr>
              <a:stCxn id="485" idx="1"/>
              <a:endCxn id="482"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494" name="Google Shape;494;p30"/>
            <p:cNvCxnSpPr>
              <a:stCxn id="485" idx="3"/>
              <a:endCxn id="489"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495" name="Google Shape;495;p30"/>
          <p:cNvSpPr/>
          <p:nvPr/>
        </p:nvSpPr>
        <p:spPr>
          <a:xfrm>
            <a:off x="1679482" y="3371091"/>
            <a:ext cx="126509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6" name="Google Shape;496;p30"/>
          <p:cNvSpPr/>
          <p:nvPr/>
        </p:nvSpPr>
        <p:spPr>
          <a:xfrm>
            <a:off x="2646955" y="3651512"/>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7" name="Google Shape;497;p30"/>
          <p:cNvSpPr/>
          <p:nvPr/>
        </p:nvSpPr>
        <p:spPr>
          <a:xfrm>
            <a:off x="3167352" y="4282035"/>
            <a:ext cx="1923604"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8" name="Google Shape;498;p30"/>
          <p:cNvSpPr/>
          <p:nvPr/>
        </p:nvSpPr>
        <p:spPr>
          <a:xfrm>
            <a:off x="3068579" y="4599611"/>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9" name="Google Shape;499;p30"/>
          <p:cNvSpPr/>
          <p:nvPr/>
        </p:nvSpPr>
        <p:spPr>
          <a:xfrm>
            <a:off x="3618662" y="3970144"/>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0" name="Google Shape;500;p30"/>
          <p:cNvSpPr/>
          <p:nvPr/>
        </p:nvSpPr>
        <p:spPr>
          <a:xfrm>
            <a:off x="2516190" y="5177448"/>
            <a:ext cx="147207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1" name="Google Shape;501;p30"/>
          <p:cNvSpPr txBox="1"/>
          <p:nvPr/>
        </p:nvSpPr>
        <p:spPr>
          <a:xfrm>
            <a:off x="8866904" y="3029757"/>
            <a:ext cx="12722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rgbClr val="4C3282"/>
                </a:solidFill>
                <a:latin typeface="Calibri"/>
                <a:ea typeface="Calibri"/>
                <a:cs typeface="Calibri"/>
                <a:sym typeface="Calibri"/>
              </a:rPr>
              <a:t>Linked Lists</a:t>
            </a:r>
            <a:endParaRPr/>
          </a:p>
        </p:txBody>
      </p:sp>
      <p:graphicFrame>
        <p:nvGraphicFramePr>
          <p:cNvPr id="502" name="Google Shape;502;p30"/>
          <p:cNvGraphicFramePr/>
          <p:nvPr/>
        </p:nvGraphicFramePr>
        <p:xfrm>
          <a:off x="7235375" y="3458390"/>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03" name="Google Shape;503;p30"/>
          <p:cNvGrpSpPr/>
          <p:nvPr/>
        </p:nvGrpSpPr>
        <p:grpSpPr>
          <a:xfrm>
            <a:off x="6887457" y="3616417"/>
            <a:ext cx="417004" cy="417004"/>
            <a:chOff x="9831043" y="3675298"/>
            <a:chExt cx="417004" cy="417004"/>
          </a:xfrm>
        </p:grpSpPr>
        <p:sp>
          <p:nvSpPr>
            <p:cNvPr id="504" name="Google Shape;504;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5" name="Google Shape;505;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06" name="Google Shape;506;p30"/>
          <p:cNvGrpSpPr/>
          <p:nvPr/>
        </p:nvGrpSpPr>
        <p:grpSpPr>
          <a:xfrm>
            <a:off x="6887457" y="4335681"/>
            <a:ext cx="417004" cy="417004"/>
            <a:chOff x="9831043" y="3675298"/>
            <a:chExt cx="417004" cy="417004"/>
          </a:xfrm>
        </p:grpSpPr>
        <p:sp>
          <p:nvSpPr>
            <p:cNvPr id="507" name="Google Shape;507;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8" name="Google Shape;508;p30"/>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09" name="Google Shape;509;p30"/>
          <p:cNvGrpSpPr/>
          <p:nvPr/>
        </p:nvGrpSpPr>
        <p:grpSpPr>
          <a:xfrm>
            <a:off x="6887457" y="5014625"/>
            <a:ext cx="417004" cy="417004"/>
            <a:chOff x="9831043" y="3675298"/>
            <a:chExt cx="417004" cy="417004"/>
          </a:xfrm>
        </p:grpSpPr>
        <p:sp>
          <p:nvSpPr>
            <p:cNvPr id="510" name="Google Shape;510;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12" name="Google Shape;512;p30"/>
          <p:cNvGrpSpPr/>
          <p:nvPr/>
        </p:nvGrpSpPr>
        <p:grpSpPr>
          <a:xfrm>
            <a:off x="6887457" y="5733889"/>
            <a:ext cx="417004" cy="417004"/>
            <a:chOff x="9831043" y="3675298"/>
            <a:chExt cx="417004" cy="417004"/>
          </a:xfrm>
        </p:grpSpPr>
        <p:sp>
          <p:nvSpPr>
            <p:cNvPr id="513" name="Google Shape;51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0"/>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15" name="Google Shape;515;p30"/>
          <p:cNvCxnSpPr/>
          <p:nvPr/>
        </p:nvCxnSpPr>
        <p:spPr>
          <a:xfrm>
            <a:off x="8271800" y="3816880"/>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6" name="Google Shape;516;p30"/>
          <p:cNvCxnSpPr/>
          <p:nvPr/>
        </p:nvCxnSpPr>
        <p:spPr>
          <a:xfrm>
            <a:off x="8271799" y="5237027"/>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7" name="Google Shape;517;p30"/>
          <p:cNvCxnSpPr/>
          <p:nvPr/>
        </p:nvCxnSpPr>
        <p:spPr>
          <a:xfrm>
            <a:off x="8271798" y="5926845"/>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18" name="Google Shape;518;p30"/>
          <p:cNvGrpSpPr/>
          <p:nvPr/>
        </p:nvGrpSpPr>
        <p:grpSpPr>
          <a:xfrm>
            <a:off x="9122164" y="5777779"/>
            <a:ext cx="417004" cy="417004"/>
            <a:chOff x="9831043" y="3675298"/>
            <a:chExt cx="417004" cy="417004"/>
          </a:xfrm>
        </p:grpSpPr>
        <p:sp>
          <p:nvSpPr>
            <p:cNvPr id="519" name="Google Shape;519;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0"/>
            <p:cNvSpPr txBox="1"/>
            <p:nvPr/>
          </p:nvSpPr>
          <p:spPr>
            <a:xfrm>
              <a:off x="9873474" y="3699134"/>
              <a:ext cx="3241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a:t>
              </a:r>
              <a:endParaRPr/>
            </a:p>
          </p:txBody>
        </p:sp>
      </p:grpSp>
      <p:grpSp>
        <p:nvGrpSpPr>
          <p:cNvPr id="521" name="Google Shape;521;p30"/>
          <p:cNvGrpSpPr/>
          <p:nvPr/>
        </p:nvGrpSpPr>
        <p:grpSpPr>
          <a:xfrm>
            <a:off x="9052693" y="3477095"/>
            <a:ext cx="2089822" cy="668441"/>
            <a:chOff x="1097280" y="6023567"/>
            <a:chExt cx="2089822" cy="668441"/>
          </a:xfrm>
        </p:grpSpPr>
        <p:grpSp>
          <p:nvGrpSpPr>
            <p:cNvPr id="522" name="Google Shape;522;p30"/>
            <p:cNvGrpSpPr/>
            <p:nvPr/>
          </p:nvGrpSpPr>
          <p:grpSpPr>
            <a:xfrm>
              <a:off x="1158475" y="6170477"/>
              <a:ext cx="417004" cy="417004"/>
              <a:chOff x="9831043" y="3675298"/>
              <a:chExt cx="417004" cy="417004"/>
            </a:xfrm>
          </p:grpSpPr>
          <p:sp>
            <p:nvSpPr>
              <p:cNvPr id="523" name="Google Shape;52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4" name="Google Shape;524;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525" name="Google Shape;525;p30"/>
            <p:cNvGrpSpPr/>
            <p:nvPr/>
          </p:nvGrpSpPr>
          <p:grpSpPr>
            <a:xfrm>
              <a:off x="2512237" y="6170846"/>
              <a:ext cx="417004" cy="417004"/>
              <a:chOff x="9831043" y="3675298"/>
              <a:chExt cx="417004" cy="417004"/>
            </a:xfrm>
          </p:grpSpPr>
          <p:sp>
            <p:nvSpPr>
              <p:cNvPr id="526" name="Google Shape;526;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7" name="Google Shape;527;p30"/>
              <p:cNvSpPr txBox="1"/>
              <p:nvPr/>
            </p:nvSpPr>
            <p:spPr>
              <a:xfrm>
                <a:off x="9873474" y="3699134"/>
                <a:ext cx="3080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a:t>
                </a:r>
                <a:endParaRPr/>
              </a:p>
            </p:txBody>
          </p:sp>
        </p:grpSp>
        <p:grpSp>
          <p:nvGrpSpPr>
            <p:cNvPr id="528" name="Google Shape;528;p30"/>
            <p:cNvGrpSpPr/>
            <p:nvPr/>
          </p:nvGrpSpPr>
          <p:grpSpPr>
            <a:xfrm>
              <a:off x="1097280" y="6023567"/>
              <a:ext cx="724251" cy="668441"/>
              <a:chOff x="1097280" y="6019742"/>
              <a:chExt cx="724251" cy="668441"/>
            </a:xfrm>
          </p:grpSpPr>
          <p:sp>
            <p:nvSpPr>
              <p:cNvPr id="529" name="Google Shape;529;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0" name="Google Shape;530;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1" name="Google Shape;531;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32" name="Google Shape;532;p30"/>
            <p:cNvGrpSpPr/>
            <p:nvPr/>
          </p:nvGrpSpPr>
          <p:grpSpPr>
            <a:xfrm>
              <a:off x="2462851" y="6023567"/>
              <a:ext cx="724251" cy="668441"/>
              <a:chOff x="1097280" y="6019742"/>
              <a:chExt cx="724251" cy="668441"/>
            </a:xfrm>
          </p:grpSpPr>
          <p:sp>
            <p:nvSpPr>
              <p:cNvPr id="533" name="Google Shape;533;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4" name="Google Shape;534;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5" name="Google Shape;535;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grpSp>
        <p:nvGrpSpPr>
          <p:cNvPr id="536" name="Google Shape;536;p30"/>
          <p:cNvGrpSpPr/>
          <p:nvPr/>
        </p:nvGrpSpPr>
        <p:grpSpPr>
          <a:xfrm>
            <a:off x="9060969" y="4869616"/>
            <a:ext cx="2089822" cy="668441"/>
            <a:chOff x="1097280" y="6023567"/>
            <a:chExt cx="2089822" cy="668441"/>
          </a:xfrm>
        </p:grpSpPr>
        <p:grpSp>
          <p:nvGrpSpPr>
            <p:cNvPr id="537" name="Google Shape;537;p30"/>
            <p:cNvGrpSpPr/>
            <p:nvPr/>
          </p:nvGrpSpPr>
          <p:grpSpPr>
            <a:xfrm>
              <a:off x="1158475" y="6170477"/>
              <a:ext cx="417004" cy="417004"/>
              <a:chOff x="9831043" y="3675298"/>
              <a:chExt cx="417004" cy="417004"/>
            </a:xfrm>
          </p:grpSpPr>
          <p:sp>
            <p:nvSpPr>
              <p:cNvPr id="538" name="Google Shape;538;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39" name="Google Shape;539;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sp>
          <p:nvSpPr>
            <p:cNvPr id="540" name="Google Shape;540;p30"/>
            <p:cNvSpPr/>
            <p:nvPr/>
          </p:nvSpPr>
          <p:spPr>
            <a:xfrm>
              <a:off x="2512237" y="6170846"/>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41" name="Google Shape;541;p30"/>
            <p:cNvGrpSpPr/>
            <p:nvPr/>
          </p:nvGrpSpPr>
          <p:grpSpPr>
            <a:xfrm>
              <a:off x="1097280" y="6023567"/>
              <a:ext cx="724251" cy="668441"/>
              <a:chOff x="1097280" y="6019742"/>
              <a:chExt cx="724251" cy="668441"/>
            </a:xfrm>
          </p:grpSpPr>
          <p:sp>
            <p:nvSpPr>
              <p:cNvPr id="542" name="Google Shape;542;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3" name="Google Shape;543;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4" name="Google Shape;544;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45" name="Google Shape;545;p30"/>
            <p:cNvGrpSpPr/>
            <p:nvPr/>
          </p:nvGrpSpPr>
          <p:grpSpPr>
            <a:xfrm>
              <a:off x="2462851" y="6023567"/>
              <a:ext cx="724251" cy="668441"/>
              <a:chOff x="1097280" y="6019742"/>
              <a:chExt cx="724251" cy="668441"/>
            </a:xfrm>
          </p:grpSpPr>
          <p:sp>
            <p:nvSpPr>
              <p:cNvPr id="546" name="Google Shape;546;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7" name="Google Shape;547;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8" name="Google Shape;548;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sp>
        <p:nvSpPr>
          <p:cNvPr id="549" name="Google Shape;549;p30"/>
          <p:cNvSpPr txBox="1"/>
          <p:nvPr/>
        </p:nvSpPr>
        <p:spPr>
          <a:xfrm>
            <a:off x="10537216" y="505618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a:t>
            </a:r>
            <a:endParaRPr/>
          </a:p>
        </p:txBody>
      </p:sp>
      <p:grpSp>
        <p:nvGrpSpPr>
          <p:cNvPr id="550" name="Google Shape;550;p30"/>
          <p:cNvGrpSpPr/>
          <p:nvPr/>
        </p:nvGrpSpPr>
        <p:grpSpPr>
          <a:xfrm>
            <a:off x="9060969" y="5641990"/>
            <a:ext cx="724251" cy="668441"/>
            <a:chOff x="1097280" y="6019742"/>
            <a:chExt cx="724251" cy="668441"/>
          </a:xfrm>
        </p:grpSpPr>
        <p:sp>
          <p:nvSpPr>
            <p:cNvPr id="551" name="Google Shape;551;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2" name="Google Shape;552;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53" name="Google Shape;553;p30"/>
          <p:cNvCxnSpPr/>
          <p:nvPr/>
        </p:nvCxnSpPr>
        <p:spPr>
          <a:xfrm rot="10800000" flipH="1">
            <a:off x="8219622" y="4213955"/>
            <a:ext cx="191624" cy="632543"/>
          </a:xfrm>
          <a:prstGeom prst="straightConnector1">
            <a:avLst/>
          </a:prstGeom>
          <a:noFill/>
          <a:ln w="28575" cap="flat" cmpd="sng">
            <a:solidFill>
              <a:srgbClr val="B6A479"/>
            </a:solidFill>
            <a:prstDash val="solid"/>
            <a:round/>
            <a:headEnd type="none" w="sm" len="sm"/>
            <a:tailEnd type="none" w="sm" len="sm"/>
          </a:ln>
        </p:spPr>
      </p:cxnSp>
      <p:sp>
        <p:nvSpPr>
          <p:cNvPr id="554" name="Google Shape;554;p30"/>
          <p:cNvSpPr txBox="1"/>
          <p:nvPr/>
        </p:nvSpPr>
        <p:spPr>
          <a:xfrm>
            <a:off x="2915113" y="36608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555" name="Google Shape;555;p30"/>
          <p:cNvSpPr txBox="1"/>
          <p:nvPr/>
        </p:nvSpPr>
        <p:spPr>
          <a:xfrm>
            <a:off x="3504175" y="41039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6" name="Google Shape;556;p30"/>
          <p:cNvSpPr txBox="1"/>
          <p:nvPr/>
        </p:nvSpPr>
        <p:spPr>
          <a:xfrm>
            <a:off x="5524188" y="4538100"/>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 (u))</a:t>
            </a:r>
            <a:endParaRPr sz="2200" dirty="0">
              <a:latin typeface="Quattrocento Sans"/>
              <a:ea typeface="Quattrocento Sans"/>
              <a:cs typeface="Quattrocento Sans"/>
              <a:sym typeface="Quattrocento Sans"/>
            </a:endParaRPr>
          </a:p>
        </p:txBody>
      </p:sp>
      <p:sp>
        <p:nvSpPr>
          <p:cNvPr id="557" name="Google Shape;557;p30"/>
          <p:cNvSpPr txBox="1"/>
          <p:nvPr/>
        </p:nvSpPr>
        <p:spPr>
          <a:xfrm>
            <a:off x="4633388" y="49571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8" name="Google Shape;558;p30"/>
          <p:cNvSpPr txBox="1"/>
          <p:nvPr/>
        </p:nvSpPr>
        <p:spPr>
          <a:xfrm>
            <a:off x="4370379" y="5365081"/>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
        <p:nvSpPr>
          <p:cNvPr id="559" name="Google Shape;559;p30"/>
          <p:cNvSpPr txBox="1"/>
          <p:nvPr/>
        </p:nvSpPr>
        <p:spPr>
          <a:xfrm>
            <a:off x="3664213" y="582679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cxnSp>
        <p:nvCxnSpPr>
          <p:cNvPr id="560" name="Google Shape;560;p30"/>
          <p:cNvCxnSpPr/>
          <p:nvPr/>
        </p:nvCxnSpPr>
        <p:spPr>
          <a:xfrm rot="10800000" flipH="1">
            <a:off x="9539179" y="5660024"/>
            <a:ext cx="191700" cy="632400"/>
          </a:xfrm>
          <a:prstGeom prst="straightConnector1">
            <a:avLst/>
          </a:prstGeom>
          <a:noFill/>
          <a:ln w="28575" cap="flat" cmpd="sng">
            <a:solidFill>
              <a:srgbClr val="B6A479"/>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aphicFrame>
        <p:nvGraphicFramePr>
          <p:cNvPr id="565" name="Google Shape;565;p31"/>
          <p:cNvGraphicFramePr/>
          <p:nvPr/>
        </p:nvGraphicFramePr>
        <p:xfrm>
          <a:off x="8862155" y="5377758"/>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6" name="Google Shape;566;p31"/>
          <p:cNvGraphicFramePr/>
          <p:nvPr/>
        </p:nvGraphicFramePr>
        <p:xfrm>
          <a:off x="8869697" y="4621731"/>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7" name="Google Shape;567;p31"/>
          <p:cNvGraphicFramePr/>
          <p:nvPr/>
        </p:nvGraphicFramePr>
        <p:xfrm>
          <a:off x="8889247" y="3211789"/>
          <a:ext cx="2810750" cy="822325"/>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54700">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68" name="Google Shape;568;p31"/>
          <p:cNvSpPr txBox="1">
            <a:spLocks noGrp="1"/>
          </p:cNvSpPr>
          <p:nvPr>
            <p:ph type="title"/>
          </p:nvPr>
        </p:nvSpPr>
        <p:spPr>
          <a:xfrm>
            <a:off x="653897" y="-257"/>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Adjacency List</a:t>
            </a:r>
            <a:endParaRPr dirty="0"/>
          </a:p>
        </p:txBody>
      </p:sp>
      <p:grpSp>
        <p:nvGrpSpPr>
          <p:cNvPr id="569" name="Google Shape;569;p31"/>
          <p:cNvGrpSpPr/>
          <p:nvPr/>
        </p:nvGrpSpPr>
        <p:grpSpPr>
          <a:xfrm>
            <a:off x="8186809" y="213215"/>
            <a:ext cx="3237549" cy="2551087"/>
            <a:chOff x="5773537" y="3944188"/>
            <a:chExt cx="3237549" cy="2551087"/>
          </a:xfrm>
        </p:grpSpPr>
        <p:grpSp>
          <p:nvGrpSpPr>
            <p:cNvPr id="570" name="Google Shape;570;p31"/>
            <p:cNvGrpSpPr/>
            <p:nvPr/>
          </p:nvGrpSpPr>
          <p:grpSpPr>
            <a:xfrm>
              <a:off x="5773537" y="4473911"/>
              <a:ext cx="690113" cy="690113"/>
              <a:chOff x="9831042" y="3675297"/>
              <a:chExt cx="690113" cy="690113"/>
            </a:xfrm>
          </p:grpSpPr>
          <p:sp>
            <p:nvSpPr>
              <p:cNvPr id="571" name="Google Shape;57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2" name="Google Shape;572;p31"/>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73" name="Google Shape;573;p31"/>
            <p:cNvGrpSpPr/>
            <p:nvPr/>
          </p:nvGrpSpPr>
          <p:grpSpPr>
            <a:xfrm>
              <a:off x="6982117" y="3944188"/>
              <a:ext cx="690113" cy="690113"/>
              <a:chOff x="9831042" y="3675297"/>
              <a:chExt cx="690113" cy="690113"/>
            </a:xfrm>
          </p:grpSpPr>
          <p:sp>
            <p:nvSpPr>
              <p:cNvPr id="574" name="Google Shape;574;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5" name="Google Shape;575;p31"/>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76" name="Google Shape;576;p31"/>
            <p:cNvGrpSpPr/>
            <p:nvPr/>
          </p:nvGrpSpPr>
          <p:grpSpPr>
            <a:xfrm>
              <a:off x="8320973" y="5176815"/>
              <a:ext cx="690113" cy="690113"/>
              <a:chOff x="9831042" y="3675297"/>
              <a:chExt cx="690113" cy="690113"/>
            </a:xfrm>
          </p:grpSpPr>
          <p:sp>
            <p:nvSpPr>
              <p:cNvPr id="577" name="Google Shape;577;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8" name="Google Shape;578;p31"/>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579" name="Google Shape;579;p31"/>
            <p:cNvCxnSpPr>
              <a:stCxn id="571" idx="7"/>
              <a:endCxn id="574"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580" name="Google Shape;580;p31"/>
            <p:cNvGrpSpPr/>
            <p:nvPr/>
          </p:nvGrpSpPr>
          <p:grpSpPr>
            <a:xfrm>
              <a:off x="6316802" y="5805162"/>
              <a:ext cx="690113" cy="690113"/>
              <a:chOff x="9831042" y="3675297"/>
              <a:chExt cx="690113" cy="690113"/>
            </a:xfrm>
          </p:grpSpPr>
          <p:sp>
            <p:nvSpPr>
              <p:cNvPr id="581" name="Google Shape;58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82" name="Google Shape;582;p31"/>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83" name="Google Shape;583;p31"/>
            <p:cNvCxnSpPr>
              <a:stCxn id="581" idx="1"/>
              <a:endCxn id="571"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584" name="Google Shape;584;p31"/>
            <p:cNvCxnSpPr>
              <a:stCxn id="571" idx="6"/>
              <a:endCxn id="577"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585" name="Google Shape;585;p31"/>
            <p:cNvCxnSpPr>
              <a:stCxn id="577" idx="1"/>
              <a:endCxn id="574"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586" name="Google Shape;586;p31"/>
            <p:cNvCxnSpPr>
              <a:stCxn id="577" idx="3"/>
              <a:endCxn id="581"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587" name="Google Shape;587;p31"/>
          <p:cNvSpPr txBox="1"/>
          <p:nvPr/>
        </p:nvSpPr>
        <p:spPr>
          <a:xfrm>
            <a:off x="8769828" y="2889050"/>
            <a:ext cx="163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rgbClr val="4C3282"/>
                </a:solidFill>
                <a:latin typeface="Calibri"/>
                <a:ea typeface="Calibri"/>
                <a:cs typeface="Calibri"/>
                <a:sym typeface="Calibri"/>
              </a:rPr>
              <a:t>Hash Tables</a:t>
            </a:r>
            <a:endParaRPr dirty="0"/>
          </a:p>
        </p:txBody>
      </p:sp>
      <p:graphicFrame>
        <p:nvGraphicFramePr>
          <p:cNvPr id="588" name="Google Shape;588;p31"/>
          <p:cNvGraphicFramePr/>
          <p:nvPr/>
        </p:nvGraphicFramePr>
        <p:xfrm>
          <a:off x="7063658" y="3438279"/>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89" name="Google Shape;589;p31"/>
          <p:cNvGrpSpPr/>
          <p:nvPr/>
        </p:nvGrpSpPr>
        <p:grpSpPr>
          <a:xfrm>
            <a:off x="6715740" y="3596306"/>
            <a:ext cx="417004" cy="417004"/>
            <a:chOff x="9831043" y="3675298"/>
            <a:chExt cx="417004" cy="417004"/>
          </a:xfrm>
        </p:grpSpPr>
        <p:sp>
          <p:nvSpPr>
            <p:cNvPr id="590" name="Google Shape;590;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1" name="Google Shape;591;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92" name="Google Shape;592;p31"/>
          <p:cNvGrpSpPr/>
          <p:nvPr/>
        </p:nvGrpSpPr>
        <p:grpSpPr>
          <a:xfrm>
            <a:off x="6715740" y="4315570"/>
            <a:ext cx="417004" cy="417004"/>
            <a:chOff x="9831043" y="3675298"/>
            <a:chExt cx="417004" cy="417004"/>
          </a:xfrm>
        </p:grpSpPr>
        <p:sp>
          <p:nvSpPr>
            <p:cNvPr id="593" name="Google Shape;593;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4" name="Google Shape;594;p31"/>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95" name="Google Shape;595;p31"/>
          <p:cNvGrpSpPr/>
          <p:nvPr/>
        </p:nvGrpSpPr>
        <p:grpSpPr>
          <a:xfrm>
            <a:off x="6715740" y="4994514"/>
            <a:ext cx="417004" cy="417004"/>
            <a:chOff x="9831043" y="3675298"/>
            <a:chExt cx="417004" cy="417004"/>
          </a:xfrm>
        </p:grpSpPr>
        <p:sp>
          <p:nvSpPr>
            <p:cNvPr id="596" name="Google Shape;596;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7" name="Google Shape;597;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98" name="Google Shape;598;p31"/>
          <p:cNvGrpSpPr/>
          <p:nvPr/>
        </p:nvGrpSpPr>
        <p:grpSpPr>
          <a:xfrm>
            <a:off x="6715740" y="5713778"/>
            <a:ext cx="417004" cy="417004"/>
            <a:chOff x="9831043" y="3675298"/>
            <a:chExt cx="417004" cy="417004"/>
          </a:xfrm>
        </p:grpSpPr>
        <p:sp>
          <p:nvSpPr>
            <p:cNvPr id="599" name="Google Shape;599;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0" name="Google Shape;600;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601" name="Google Shape;601;p31"/>
          <p:cNvCxnSpPr/>
          <p:nvPr/>
        </p:nvCxnSpPr>
        <p:spPr>
          <a:xfrm>
            <a:off x="8100083" y="3796769"/>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2" name="Google Shape;602;p31"/>
          <p:cNvCxnSpPr/>
          <p:nvPr/>
        </p:nvCxnSpPr>
        <p:spPr>
          <a:xfrm>
            <a:off x="8100082" y="5216916"/>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3" name="Google Shape;603;p31"/>
          <p:cNvCxnSpPr/>
          <p:nvPr/>
        </p:nvCxnSpPr>
        <p:spPr>
          <a:xfrm>
            <a:off x="8100081" y="5906734"/>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604" name="Google Shape;604;p31"/>
          <p:cNvGrpSpPr/>
          <p:nvPr/>
        </p:nvGrpSpPr>
        <p:grpSpPr>
          <a:xfrm>
            <a:off x="10074780" y="3593656"/>
            <a:ext cx="417004" cy="417004"/>
            <a:chOff x="9831043" y="3675298"/>
            <a:chExt cx="417004" cy="417004"/>
          </a:xfrm>
        </p:grpSpPr>
        <p:sp>
          <p:nvSpPr>
            <p:cNvPr id="605" name="Google Shape;60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6" name="Google Shape;606;p31"/>
            <p:cNvSpPr txBox="1"/>
            <p:nvPr/>
          </p:nvSpPr>
          <p:spPr>
            <a:xfrm>
              <a:off x="9873474" y="369913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607" name="Google Shape;607;p31"/>
          <p:cNvGrpSpPr/>
          <p:nvPr/>
        </p:nvGrpSpPr>
        <p:grpSpPr>
          <a:xfrm>
            <a:off x="10600563" y="5007678"/>
            <a:ext cx="417004" cy="417004"/>
            <a:chOff x="9831043" y="3675298"/>
            <a:chExt cx="417004" cy="417004"/>
          </a:xfrm>
        </p:grpSpPr>
        <p:sp>
          <p:nvSpPr>
            <p:cNvPr id="608" name="Google Shape;60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9" name="Google Shape;609;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610" name="Google Shape;610;p31"/>
          <p:cNvGrpSpPr/>
          <p:nvPr/>
        </p:nvGrpSpPr>
        <p:grpSpPr>
          <a:xfrm>
            <a:off x="8938890" y="5740252"/>
            <a:ext cx="417004" cy="417004"/>
            <a:chOff x="9831043" y="3675298"/>
            <a:chExt cx="417004" cy="417004"/>
          </a:xfrm>
        </p:grpSpPr>
        <p:sp>
          <p:nvSpPr>
            <p:cNvPr id="611" name="Google Shape;611;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2" name="Google Shape;612;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cxnSp>
        <p:nvCxnSpPr>
          <p:cNvPr id="613" name="Google Shape;613;p31"/>
          <p:cNvCxnSpPr/>
          <p:nvPr/>
        </p:nvCxnSpPr>
        <p:spPr>
          <a:xfrm rot="10800000" flipH="1">
            <a:off x="8062866" y="4187829"/>
            <a:ext cx="191624" cy="632543"/>
          </a:xfrm>
          <a:prstGeom prst="straightConnector1">
            <a:avLst/>
          </a:prstGeom>
          <a:noFill/>
          <a:ln w="28575" cap="flat" cmpd="sng">
            <a:solidFill>
              <a:srgbClr val="B6A479"/>
            </a:solidFill>
            <a:prstDash val="solid"/>
            <a:round/>
            <a:headEnd type="none" w="sm" len="sm"/>
            <a:tailEnd type="none" w="sm" len="sm"/>
          </a:ln>
        </p:spPr>
      </p:cxnSp>
      <p:grpSp>
        <p:nvGrpSpPr>
          <p:cNvPr id="614" name="Google Shape;614;p31"/>
          <p:cNvGrpSpPr/>
          <p:nvPr/>
        </p:nvGrpSpPr>
        <p:grpSpPr>
          <a:xfrm>
            <a:off x="9511838" y="3593656"/>
            <a:ext cx="417004" cy="419294"/>
            <a:chOff x="9831043" y="3675298"/>
            <a:chExt cx="417004" cy="419294"/>
          </a:xfrm>
        </p:grpSpPr>
        <p:sp>
          <p:nvSpPr>
            <p:cNvPr id="615" name="Google Shape;61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6" name="Google Shape;616;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617" name="Google Shape;617;p31"/>
          <p:cNvGrpSpPr/>
          <p:nvPr/>
        </p:nvGrpSpPr>
        <p:grpSpPr>
          <a:xfrm>
            <a:off x="9492549" y="5001978"/>
            <a:ext cx="417004" cy="419294"/>
            <a:chOff x="9831043" y="3675298"/>
            <a:chExt cx="417004" cy="419294"/>
          </a:xfrm>
        </p:grpSpPr>
        <p:sp>
          <p:nvSpPr>
            <p:cNvPr id="618" name="Google Shape;61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9" name="Google Shape;619;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cxnSp>
        <p:nvCxnSpPr>
          <p:cNvPr id="620" name="Google Shape;620;p31"/>
          <p:cNvCxnSpPr/>
          <p:nvPr/>
        </p:nvCxnSpPr>
        <p:spPr>
          <a:xfrm rot="10800000" flipH="1">
            <a:off x="8909059" y="3570338"/>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1" name="Google Shape;621;p31"/>
          <p:cNvCxnSpPr/>
          <p:nvPr/>
        </p:nvCxnSpPr>
        <p:spPr>
          <a:xfrm rot="10800000" flipH="1">
            <a:off x="10594074"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2" name="Google Shape;622;p31"/>
          <p:cNvCxnSpPr/>
          <p:nvPr/>
        </p:nvCxnSpPr>
        <p:spPr>
          <a:xfrm rot="10800000" flipH="1">
            <a:off x="11171792"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3" name="Google Shape;623;p31"/>
          <p:cNvCxnSpPr/>
          <p:nvPr/>
        </p:nvCxnSpPr>
        <p:spPr>
          <a:xfrm rot="10800000" flipH="1">
            <a:off x="889959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4" name="Google Shape;624;p31"/>
          <p:cNvCxnSpPr/>
          <p:nvPr/>
        </p:nvCxnSpPr>
        <p:spPr>
          <a:xfrm rot="10800000" flipH="1">
            <a:off x="10029904"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5" name="Google Shape;625;p31"/>
          <p:cNvCxnSpPr/>
          <p:nvPr/>
        </p:nvCxnSpPr>
        <p:spPr>
          <a:xfrm rot="10800000" flipH="1">
            <a:off x="1116020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6" name="Google Shape;626;p31"/>
          <p:cNvCxnSpPr/>
          <p:nvPr/>
        </p:nvCxnSpPr>
        <p:spPr>
          <a:xfrm rot="10800000" flipH="1">
            <a:off x="9432629" y="575474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7" name="Google Shape;627;p31"/>
          <p:cNvCxnSpPr/>
          <p:nvPr/>
        </p:nvCxnSpPr>
        <p:spPr>
          <a:xfrm rot="10800000" flipH="1">
            <a:off x="10015400" y="5754322"/>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8" name="Google Shape;628;p31"/>
          <p:cNvCxnSpPr/>
          <p:nvPr/>
        </p:nvCxnSpPr>
        <p:spPr>
          <a:xfrm rot="10800000" flipH="1">
            <a:off x="10571765" y="576711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9" name="Google Shape;629;p31"/>
          <p:cNvCxnSpPr/>
          <p:nvPr/>
        </p:nvCxnSpPr>
        <p:spPr>
          <a:xfrm rot="10800000" flipH="1">
            <a:off x="11123228" y="5766623"/>
            <a:ext cx="505132" cy="458156"/>
          </a:xfrm>
          <a:prstGeom prst="straightConnector1">
            <a:avLst/>
          </a:prstGeom>
          <a:noFill/>
          <a:ln w="28575" cap="flat" cmpd="sng">
            <a:solidFill>
              <a:srgbClr val="B6A479"/>
            </a:solidFill>
            <a:prstDash val="solid"/>
            <a:round/>
            <a:headEnd type="none" w="sm" len="sm"/>
            <a:tailEnd type="none" w="sm" len="sm"/>
          </a:ln>
        </p:spPr>
      </p:cxnSp>
      <p:sp>
        <p:nvSpPr>
          <p:cNvPr id="630" name="Google Shape;630;p31"/>
          <p:cNvSpPr/>
          <p:nvPr/>
        </p:nvSpPr>
        <p:spPr>
          <a:xfrm>
            <a:off x="1592982" y="3437666"/>
            <a:ext cx="1265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1" name="Google Shape;631;p31"/>
          <p:cNvSpPr/>
          <p:nvPr/>
        </p:nvSpPr>
        <p:spPr>
          <a:xfrm>
            <a:off x="2560455" y="3718087"/>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2" name="Google Shape;632;p31"/>
          <p:cNvSpPr/>
          <p:nvPr/>
        </p:nvSpPr>
        <p:spPr>
          <a:xfrm>
            <a:off x="3080852" y="4348610"/>
            <a:ext cx="1923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3" name="Google Shape;633;p31"/>
          <p:cNvSpPr/>
          <p:nvPr/>
        </p:nvSpPr>
        <p:spPr>
          <a:xfrm>
            <a:off x="2982079" y="4666186"/>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4" name="Google Shape;634;p31"/>
          <p:cNvSpPr/>
          <p:nvPr/>
        </p:nvSpPr>
        <p:spPr>
          <a:xfrm>
            <a:off x="3532162" y="4036719"/>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5" name="Google Shape;635;p31"/>
          <p:cNvSpPr/>
          <p:nvPr/>
        </p:nvSpPr>
        <p:spPr>
          <a:xfrm>
            <a:off x="2429690" y="5244023"/>
            <a:ext cx="1472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6" name="Google Shape;636;p31"/>
          <p:cNvSpPr txBox="1"/>
          <p:nvPr/>
        </p:nvSpPr>
        <p:spPr>
          <a:xfrm>
            <a:off x="570725" y="736617"/>
            <a:ext cx="5901600" cy="56938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(assuming a good hash function so all hash table operations are O(1))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sz="2800" dirty="0">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dirty="0">
              <a:latin typeface="Quattrocento Sans"/>
              <a:ea typeface="Quattrocento Sans"/>
              <a:cs typeface="Quattrocento Sans"/>
              <a:sym typeface="Quattrocento Sans"/>
            </a:endParaRPr>
          </a:p>
        </p:txBody>
      </p:sp>
      <p:sp>
        <p:nvSpPr>
          <p:cNvPr id="637" name="Google Shape;637;p31"/>
          <p:cNvSpPr txBox="1"/>
          <p:nvPr/>
        </p:nvSpPr>
        <p:spPr>
          <a:xfrm>
            <a:off x="2772425" y="372740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638" name="Google Shape;638;p31"/>
          <p:cNvSpPr txBox="1"/>
          <p:nvPr/>
        </p:nvSpPr>
        <p:spPr>
          <a:xfrm>
            <a:off x="3293550" y="418075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39" name="Google Shape;639;p31"/>
          <p:cNvSpPr txBox="1"/>
          <p:nvPr/>
        </p:nvSpPr>
        <p:spPr>
          <a:xfrm>
            <a:off x="5505825" y="4601938"/>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40" name="Google Shape;640;p31"/>
          <p:cNvSpPr txBox="1"/>
          <p:nvPr/>
        </p:nvSpPr>
        <p:spPr>
          <a:xfrm>
            <a:off x="4596525" y="507748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 )</a:t>
            </a:r>
            <a:endParaRPr sz="2200" dirty="0">
              <a:latin typeface="Quattrocento Sans"/>
              <a:ea typeface="Quattrocento Sans"/>
              <a:cs typeface="Quattrocento Sans"/>
              <a:sym typeface="Quattrocento Sans"/>
            </a:endParaRPr>
          </a:p>
        </p:txBody>
      </p:sp>
      <p:sp>
        <p:nvSpPr>
          <p:cNvPr id="641" name="Google Shape;641;p31"/>
          <p:cNvSpPr txBox="1"/>
          <p:nvPr/>
        </p:nvSpPr>
        <p:spPr>
          <a:xfrm>
            <a:off x="4282710" y="5478988"/>
            <a:ext cx="1062915"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O(n)</a:t>
            </a:r>
            <a:endParaRPr sz="2200" dirty="0">
              <a:solidFill>
                <a:srgbClr val="FF0000"/>
              </a:solidFill>
              <a:latin typeface="Quattrocento Sans"/>
              <a:ea typeface="Quattrocento Sans"/>
              <a:cs typeface="Quattrocento Sans"/>
              <a:sym typeface="Quattrocento Sans"/>
            </a:endParaRPr>
          </a:p>
        </p:txBody>
      </p:sp>
      <p:sp>
        <p:nvSpPr>
          <p:cNvPr id="642" name="Google Shape;642;p31"/>
          <p:cNvSpPr txBox="1"/>
          <p:nvPr/>
        </p:nvSpPr>
        <p:spPr>
          <a:xfrm>
            <a:off x="3591925" y="592937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5CC6-D2D3-63F9-C2D2-EF193069A715}"/>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9A059EE4-5D49-FA2E-7557-072765DB00A9}"/>
              </a:ext>
            </a:extLst>
          </p:cNvPr>
          <p:cNvSpPr>
            <a:spLocks noGrp="1"/>
          </p:cNvSpPr>
          <p:nvPr>
            <p:ph type="body" idx="1"/>
          </p:nvPr>
        </p:nvSpPr>
        <p:spPr>
          <a:xfrm>
            <a:off x="575239" y="1303724"/>
            <a:ext cx="11186999" cy="1117187"/>
          </a:xfrm>
        </p:spPr>
        <p:txBody>
          <a:bodyPr/>
          <a:lstStyle/>
          <a:p>
            <a:r>
              <a:rPr lang="en-GB" dirty="0"/>
              <a:t>Matrix multiplication for finding two-hop </a:t>
            </a:r>
            <a:r>
              <a:rPr lang="en-GB" dirty="0" err="1"/>
              <a:t>neighbors</a:t>
            </a:r>
            <a:endParaRPr lang="en-GB" dirty="0"/>
          </a:p>
          <a:p>
            <a:endParaRPr lang="en-SE" dirty="0"/>
          </a:p>
        </p:txBody>
      </p:sp>
      <p:sp>
        <p:nvSpPr>
          <p:cNvPr id="4" name="Oval 3">
            <a:extLst>
              <a:ext uri="{FF2B5EF4-FFF2-40B4-BE49-F238E27FC236}">
                <a16:creationId xmlns:a16="http://schemas.microsoft.com/office/drawing/2014/main" id="{633D9F34-4049-241F-A59D-541EE08B8993}"/>
              </a:ext>
            </a:extLst>
          </p:cNvPr>
          <p:cNvSpPr/>
          <p:nvPr/>
        </p:nvSpPr>
        <p:spPr>
          <a:xfrm>
            <a:off x="1419602"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0436AADA-4C0D-4372-2350-1FF218015349}"/>
              </a:ext>
            </a:extLst>
          </p:cNvPr>
          <p:cNvSpPr/>
          <p:nvPr/>
        </p:nvSpPr>
        <p:spPr>
          <a:xfrm>
            <a:off x="521048"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7BA66B91-DAA2-4360-3131-6C5167BB4783}"/>
              </a:ext>
            </a:extLst>
          </p:cNvPr>
          <p:cNvSpPr/>
          <p:nvPr/>
        </p:nvSpPr>
        <p:spPr>
          <a:xfrm>
            <a:off x="1419602"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7A690979-1EF6-444A-81FC-826766DFACCD}"/>
              </a:ext>
            </a:extLst>
          </p:cNvPr>
          <p:cNvCxnSpPr>
            <a:cxnSpLocks/>
            <a:stCxn id="9" idx="6"/>
            <a:endCxn id="4" idx="2"/>
          </p:cNvCxnSpPr>
          <p:nvPr/>
        </p:nvCxnSpPr>
        <p:spPr>
          <a:xfrm>
            <a:off x="839830" y="2471660"/>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AF2493FD-00C7-440D-9768-2B9A2A1371BC}"/>
              </a:ext>
            </a:extLst>
          </p:cNvPr>
          <p:cNvCxnSpPr>
            <a:cxnSpLocks/>
            <a:stCxn id="4" idx="4"/>
            <a:endCxn id="6" idx="0"/>
          </p:cNvCxnSpPr>
          <p:nvPr/>
        </p:nvCxnSpPr>
        <p:spPr>
          <a:xfrm>
            <a:off x="1578993" y="2631051"/>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6A5E197C-22EC-09CC-C393-866C44BE0D95}"/>
              </a:ext>
            </a:extLst>
          </p:cNvPr>
          <p:cNvSpPr/>
          <p:nvPr/>
        </p:nvSpPr>
        <p:spPr>
          <a:xfrm>
            <a:off x="521048"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39D3EB1C-ED4E-63ED-DAFE-44F77D8A8EB4}"/>
              </a:ext>
            </a:extLst>
          </p:cNvPr>
          <p:cNvCxnSpPr>
            <a:cxnSpLocks/>
            <a:stCxn id="5" idx="0"/>
            <a:endCxn id="9" idx="4"/>
          </p:cNvCxnSpPr>
          <p:nvPr/>
        </p:nvCxnSpPr>
        <p:spPr>
          <a:xfrm flipV="1">
            <a:off x="680439" y="2631051"/>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44048CF9-7A7B-9461-7178-BD96B4C7BFFD}"/>
              </a:ext>
            </a:extLst>
          </p:cNvPr>
          <p:cNvCxnSpPr>
            <a:cxnSpLocks/>
            <a:stCxn id="5" idx="6"/>
            <a:endCxn id="6" idx="2"/>
          </p:cNvCxnSpPr>
          <p:nvPr/>
        </p:nvCxnSpPr>
        <p:spPr>
          <a:xfrm>
            <a:off x="839830" y="3358252"/>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2DF06F14-F71C-A7E4-FF3B-BC8B687023BE}"/>
              </a:ext>
            </a:extLst>
          </p:cNvPr>
          <p:cNvCxnSpPr>
            <a:cxnSpLocks/>
            <a:stCxn id="5" idx="7"/>
            <a:endCxn id="4" idx="3"/>
          </p:cNvCxnSpPr>
          <p:nvPr/>
        </p:nvCxnSpPr>
        <p:spPr>
          <a:xfrm flipV="1">
            <a:off x="793145" y="2584366"/>
            <a:ext cx="673142" cy="661180"/>
          </a:xfrm>
          <a:prstGeom prst="straightConnector1">
            <a:avLst/>
          </a:prstGeom>
          <a:noFill/>
          <a:ln w="25400" cap="flat" cmpd="sng" algn="ctr">
            <a:solidFill>
              <a:srgbClr val="4F81BD"/>
            </a:solidFill>
            <a:prstDash val="solid"/>
            <a:headEnd type="none"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31F9E18-378F-9D69-1A03-2C37166CE103}"/>
                  </a:ext>
                </a:extLst>
              </p:cNvPr>
              <p:cNvSpPr txBox="1"/>
              <p:nvPr/>
            </p:nvSpPr>
            <p:spPr>
              <a:xfrm>
                <a:off x="2708234" y="5154787"/>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031F9E18-378F-9D69-1A03-2C37166CE103}"/>
                  </a:ext>
                </a:extLst>
              </p:cNvPr>
              <p:cNvSpPr txBox="1">
                <a:spLocks noRot="1" noChangeAspect="1" noMove="1" noResize="1" noEditPoints="1" noAdjustHandles="1" noChangeArrowheads="1" noChangeShapeType="1" noTextEdit="1"/>
              </p:cNvSpPr>
              <p:nvPr/>
            </p:nvSpPr>
            <p:spPr>
              <a:xfrm>
                <a:off x="2708234" y="5154787"/>
                <a:ext cx="1757495" cy="1034642"/>
              </a:xfrm>
              <a:prstGeom prst="rect">
                <a:avLst/>
              </a:prstGeom>
              <a:blipFill>
                <a:blip r:embed="rId3"/>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20AC7B8D-7AE1-B6BD-AFD7-CBC533A88609}"/>
              </a:ext>
            </a:extLst>
          </p:cNvPr>
          <p:cNvSpPr txBox="1"/>
          <p:nvPr/>
        </p:nvSpPr>
        <p:spPr>
          <a:xfrm>
            <a:off x="4175123" y="4970579"/>
            <a:ext cx="300082"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2</a:t>
            </a:r>
          </a:p>
        </p:txBody>
      </p:sp>
      <p:sp>
        <p:nvSpPr>
          <p:cNvPr id="34" name="TextBox 33">
            <a:extLst>
              <a:ext uri="{FF2B5EF4-FFF2-40B4-BE49-F238E27FC236}">
                <a16:creationId xmlns:a16="http://schemas.microsoft.com/office/drawing/2014/main" id="{3C973A24-1D6A-3094-F123-E15F5E399331}"/>
              </a:ext>
            </a:extLst>
          </p:cNvPr>
          <p:cNvSpPr txBox="1"/>
          <p:nvPr/>
        </p:nvSpPr>
        <p:spPr>
          <a:xfrm>
            <a:off x="4465729" y="5487442"/>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F264559-D82D-EAC8-9A84-C196F73D0830}"/>
                  </a:ext>
                </a:extLst>
              </p:cNvPr>
              <p:cNvSpPr txBox="1"/>
              <p:nvPr/>
            </p:nvSpPr>
            <p:spPr>
              <a:xfrm>
                <a:off x="479553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2F264559-D82D-EAC8-9A84-C196F73D0830}"/>
                  </a:ext>
                </a:extLst>
              </p:cNvPr>
              <p:cNvSpPr txBox="1">
                <a:spLocks noRot="1" noChangeAspect="1" noMove="1" noResize="1" noEditPoints="1" noAdjustHandles="1" noChangeArrowheads="1" noChangeShapeType="1" noTextEdit="1"/>
              </p:cNvSpPr>
              <p:nvPr/>
            </p:nvSpPr>
            <p:spPr>
              <a:xfrm>
                <a:off x="4795539" y="5136266"/>
                <a:ext cx="1757495" cy="1034642"/>
              </a:xfrm>
              <a:prstGeom prst="rect">
                <a:avLst/>
              </a:prstGeom>
              <a:blipFill>
                <a:blip r:embed="rId4"/>
                <a:stretch>
                  <a:fillRect/>
                </a:stretch>
              </a:blipFill>
            </p:spPr>
            <p:txBody>
              <a:bodyPr/>
              <a:lstStyle/>
              <a:p>
                <a:r>
                  <a:rPr lang="en-SE">
                    <a:noFill/>
                  </a:rPr>
                  <a:t> </a:t>
                </a:r>
              </a:p>
            </p:txBody>
          </p:sp>
        </mc:Fallback>
      </mc:AlternateContent>
      <p:sp>
        <p:nvSpPr>
          <p:cNvPr id="38" name="TextBox 37">
            <a:extLst>
              <a:ext uri="{FF2B5EF4-FFF2-40B4-BE49-F238E27FC236}">
                <a16:creationId xmlns:a16="http://schemas.microsoft.com/office/drawing/2014/main" id="{E5836454-C9A3-26AF-6BF4-58CB97DE2337}"/>
              </a:ext>
            </a:extLst>
          </p:cNvPr>
          <p:cNvSpPr txBox="1"/>
          <p:nvPr/>
        </p:nvSpPr>
        <p:spPr>
          <a:xfrm>
            <a:off x="8168507" y="5468921"/>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B55373-918A-DC55-A9B2-D777BA17A840}"/>
                  </a:ext>
                </a:extLst>
              </p:cNvPr>
              <p:cNvSpPr txBox="1"/>
              <p:nvPr/>
            </p:nvSpPr>
            <p:spPr>
              <a:xfrm>
                <a:off x="647071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E0B55373-918A-DC55-A9B2-D777BA17A840}"/>
                  </a:ext>
                </a:extLst>
              </p:cNvPr>
              <p:cNvSpPr txBox="1">
                <a:spLocks noRot="1" noChangeAspect="1" noMove="1" noResize="1" noEditPoints="1" noAdjustHandles="1" noChangeArrowheads="1" noChangeShapeType="1" noTextEdit="1"/>
              </p:cNvSpPr>
              <p:nvPr/>
            </p:nvSpPr>
            <p:spPr>
              <a:xfrm>
                <a:off x="6470719" y="5136266"/>
                <a:ext cx="1757495" cy="1034642"/>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B063226-1327-B410-9AF0-F9FA881C30E9}"/>
                  </a:ext>
                </a:extLst>
              </p:cNvPr>
              <p:cNvSpPr txBox="1"/>
              <p:nvPr/>
            </p:nvSpPr>
            <p:spPr>
              <a:xfrm>
                <a:off x="8440550"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0B063226-1327-B410-9AF0-F9FA881C30E9}"/>
                  </a:ext>
                </a:extLst>
              </p:cNvPr>
              <p:cNvSpPr txBox="1">
                <a:spLocks noRot="1" noChangeAspect="1" noMove="1" noResize="1" noEditPoints="1" noAdjustHandles="1" noChangeArrowheads="1" noChangeShapeType="1" noTextEdit="1"/>
              </p:cNvSpPr>
              <p:nvPr/>
            </p:nvSpPr>
            <p:spPr>
              <a:xfrm>
                <a:off x="8440550" y="5136266"/>
                <a:ext cx="1757495" cy="1034642"/>
              </a:xfrm>
              <a:prstGeom prst="rect">
                <a:avLst/>
              </a:prstGeom>
              <a:blipFill>
                <a:blip r:embed="rId6"/>
                <a:stretch>
                  <a:fillRect/>
                </a:stretch>
              </a:blipFill>
            </p:spPr>
            <p:txBody>
              <a:bodyPr/>
              <a:lstStyle/>
              <a:p>
                <a:r>
                  <a:rPr lang="en-SE">
                    <a:noFill/>
                  </a:rPr>
                  <a:t> </a:t>
                </a:r>
              </a:p>
            </p:txBody>
          </p:sp>
        </mc:Fallback>
      </mc:AlternateContent>
      <p:sp>
        <p:nvSpPr>
          <p:cNvPr id="85" name="TextBox 84">
            <a:extLst>
              <a:ext uri="{FF2B5EF4-FFF2-40B4-BE49-F238E27FC236}">
                <a16:creationId xmlns:a16="http://schemas.microsoft.com/office/drawing/2014/main" id="{16C4FF2F-B709-8733-DC11-39BB3C43CA41}"/>
              </a:ext>
            </a:extLst>
          </p:cNvPr>
          <p:cNvSpPr txBox="1"/>
          <p:nvPr/>
        </p:nvSpPr>
        <p:spPr>
          <a:xfrm>
            <a:off x="9439920" y="1640663"/>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0 along two different paths</a:t>
            </a:r>
            <a:endParaRPr lang="en-US" sz="1600" kern="1200" dirty="0">
              <a:solidFill>
                <a:schemeClr val="tx1"/>
              </a:solidFill>
              <a:latin typeface="Arial" panose="020B0604020202020204" pitchFamily="34" charset="0"/>
              <a:ea typeface="+mn-ea"/>
              <a:cs typeface="Arial" panose="020B0604020202020204" pitchFamily="34" charset="0"/>
            </a:endParaRPr>
          </a:p>
        </p:txBody>
      </p:sp>
      <p:cxnSp>
        <p:nvCxnSpPr>
          <p:cNvPr id="86" name="Straight Arrow Connector 85">
            <a:extLst>
              <a:ext uri="{FF2B5EF4-FFF2-40B4-BE49-F238E27FC236}">
                <a16:creationId xmlns:a16="http://schemas.microsoft.com/office/drawing/2014/main" id="{017BFBF0-AAB4-5019-96D5-35A8C5955770}"/>
              </a:ext>
            </a:extLst>
          </p:cNvPr>
          <p:cNvCxnSpPr>
            <a:cxnSpLocks/>
            <a:endCxn id="85" idx="1"/>
          </p:cNvCxnSpPr>
          <p:nvPr/>
        </p:nvCxnSpPr>
        <p:spPr>
          <a:xfrm flipV="1">
            <a:off x="9123650" y="2056162"/>
            <a:ext cx="316270" cy="463065"/>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87" name="TextBox 86">
            <a:extLst>
              <a:ext uri="{FF2B5EF4-FFF2-40B4-BE49-F238E27FC236}">
                <a16:creationId xmlns:a16="http://schemas.microsoft.com/office/drawing/2014/main" id="{CB899525-779C-6966-AEC7-CD2251DEED08}"/>
              </a:ext>
            </a:extLst>
          </p:cNvPr>
          <p:cNvSpPr txBox="1"/>
          <p:nvPr/>
        </p:nvSpPr>
        <p:spPr>
          <a:xfrm>
            <a:off x="436844" y="3880411"/>
            <a:ext cx="2603079"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A graph and its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graphicFrame>
        <p:nvGraphicFramePr>
          <p:cNvPr id="89" name="Google Shape;433;p29">
            <a:extLst>
              <a:ext uri="{FF2B5EF4-FFF2-40B4-BE49-F238E27FC236}">
                <a16:creationId xmlns:a16="http://schemas.microsoft.com/office/drawing/2014/main" id="{93448F97-DDD1-BACE-547F-3FE53817A31B}"/>
              </a:ext>
            </a:extLst>
          </p:cNvPr>
          <p:cNvGraphicFramePr/>
          <p:nvPr>
            <p:extLst>
              <p:ext uri="{D42A27DB-BD31-4B8C-83A1-F6EECF244321}">
                <p14:modId xmlns:p14="http://schemas.microsoft.com/office/powerpoint/2010/main" val="4116916244"/>
              </p:ext>
            </p:extLst>
          </p:nvPr>
        </p:nvGraphicFramePr>
        <p:xfrm>
          <a:off x="3482931" y="1982311"/>
          <a:ext cx="1998705"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99741">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graphicFrame>
        <p:nvGraphicFramePr>
          <p:cNvPr id="90" name="Google Shape;433;p29">
            <a:extLst>
              <a:ext uri="{FF2B5EF4-FFF2-40B4-BE49-F238E27FC236}">
                <a16:creationId xmlns:a16="http://schemas.microsoft.com/office/drawing/2014/main" id="{524B27D0-0545-E985-41FF-D66D1E7318A9}"/>
              </a:ext>
            </a:extLst>
          </p:cNvPr>
          <p:cNvGraphicFramePr/>
          <p:nvPr>
            <p:extLst>
              <p:ext uri="{D42A27DB-BD31-4B8C-83A1-F6EECF244321}">
                <p14:modId xmlns:p14="http://schemas.microsoft.com/office/powerpoint/2010/main" val="1852975773"/>
              </p:ext>
            </p:extLst>
          </p:nvPr>
        </p:nvGraphicFramePr>
        <p:xfrm>
          <a:off x="7059948" y="1982311"/>
          <a:ext cx="1922006"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23042">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cxnSp>
        <p:nvCxnSpPr>
          <p:cNvPr id="92" name="Straight Arrow Connector 91">
            <a:extLst>
              <a:ext uri="{FF2B5EF4-FFF2-40B4-BE49-F238E27FC236}">
                <a16:creationId xmlns:a16="http://schemas.microsoft.com/office/drawing/2014/main" id="{DEB077F1-3DF8-7A47-2692-BE64414FFA13}"/>
              </a:ext>
            </a:extLst>
          </p:cNvPr>
          <p:cNvCxnSpPr>
            <a:cxnSpLocks/>
          </p:cNvCxnSpPr>
          <p:nvPr/>
        </p:nvCxnSpPr>
        <p:spPr>
          <a:xfrm flipV="1">
            <a:off x="9112075" y="3320565"/>
            <a:ext cx="399050" cy="14136"/>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94" name="TextBox 93">
            <a:extLst>
              <a:ext uri="{FF2B5EF4-FFF2-40B4-BE49-F238E27FC236}">
                <a16:creationId xmlns:a16="http://schemas.microsoft.com/office/drawing/2014/main" id="{1826823A-82BD-7519-A650-3C10C631C2D9}"/>
              </a:ext>
            </a:extLst>
          </p:cNvPr>
          <p:cNvSpPr txBox="1"/>
          <p:nvPr/>
        </p:nvSpPr>
        <p:spPr>
          <a:xfrm>
            <a:off x="9439920" y="2905066"/>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2 along </a:t>
            </a:r>
            <a:r>
              <a:rPr lang="en-GB" sz="1600" kern="1200">
                <a:solidFill>
                  <a:schemeClr val="tx1"/>
                </a:solidFill>
                <a:latin typeface="Arial" panose="020B0604020202020204" pitchFamily="34" charset="0"/>
                <a:ea typeface="+mn-ea"/>
                <a:cs typeface="Arial" panose="020B0604020202020204" pitchFamily="34" charset="0"/>
              </a:rPr>
              <a:t>1 path</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5" name="TextBox 94">
            <a:extLst>
              <a:ext uri="{FF2B5EF4-FFF2-40B4-BE49-F238E27FC236}">
                <a16:creationId xmlns:a16="http://schemas.microsoft.com/office/drawing/2014/main" id="{E67B9AAA-6B5D-7453-AF54-429450DFA8E6}"/>
              </a:ext>
            </a:extLst>
          </p:cNvPr>
          <p:cNvSpPr txBox="1"/>
          <p:nvPr/>
        </p:nvSpPr>
        <p:spPr>
          <a:xfrm>
            <a:off x="3487057" y="3880411"/>
            <a:ext cx="2098261"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6" name="TextBox 95">
            <a:extLst>
              <a:ext uri="{FF2B5EF4-FFF2-40B4-BE49-F238E27FC236}">
                <a16:creationId xmlns:a16="http://schemas.microsoft.com/office/drawing/2014/main" id="{DE3663A6-F57A-1558-BC03-88B051A2A47E}"/>
              </a:ext>
            </a:extLst>
          </p:cNvPr>
          <p:cNvSpPr txBox="1"/>
          <p:nvPr/>
        </p:nvSpPr>
        <p:spPr>
          <a:xfrm>
            <a:off x="6293856" y="3880411"/>
            <a:ext cx="3868716" cy="830997"/>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 for two-hop </a:t>
            </a:r>
            <a:r>
              <a:rPr lang="en-GB" sz="1600" kern="1200" dirty="0" err="1">
                <a:solidFill>
                  <a:schemeClr val="tx1"/>
                </a:solidFill>
                <a:latin typeface="Arial" panose="020B0604020202020204" pitchFamily="34" charset="0"/>
                <a:ea typeface="+mn-ea"/>
                <a:cs typeface="Arial" panose="020B0604020202020204" pitchFamily="34" charset="0"/>
              </a:rPr>
              <a:t>neighbors</a:t>
            </a:r>
            <a:r>
              <a:rPr lang="en-GB" sz="1600" kern="1200" dirty="0">
                <a:solidFill>
                  <a:schemeClr val="tx1"/>
                </a:solidFill>
                <a:latin typeface="Arial" panose="020B0604020202020204" pitchFamily="34" charset="0"/>
                <a:ea typeface="+mn-ea"/>
                <a:cs typeface="Arial" panose="020B0604020202020204" pitchFamily="34" charset="0"/>
              </a:rPr>
              <a:t>, obtained by matrix-matrix product of the adjacency matrix </a:t>
            </a:r>
            <a:endParaRPr lang="en-US" sz="1600" kern="1200" dirty="0">
              <a:solidFill>
                <a:schemeClr val="tx1"/>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44251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86037-9D00-4673-1D76-6BD421374FAA}"/>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265E92AF-F3EF-80D0-A4CD-933143E2508F}"/>
              </a:ext>
            </a:extLst>
          </p:cNvPr>
          <p:cNvSpPr>
            <a:spLocks noGrp="1"/>
          </p:cNvSpPr>
          <p:nvPr>
            <p:ph type="body" idx="1"/>
          </p:nvPr>
        </p:nvSpPr>
        <p:spPr>
          <a:xfrm>
            <a:off x="746174" y="1568275"/>
            <a:ext cx="10597015" cy="4362690"/>
          </a:xfrm>
        </p:spPr>
        <p:txBody>
          <a:bodyPr/>
          <a:lstStyle/>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endParaRPr lang="en-SE" dirty="0"/>
          </a:p>
        </p:txBody>
      </p:sp>
      <p:sp>
        <p:nvSpPr>
          <p:cNvPr id="4" name="Oval 3">
            <a:extLst>
              <a:ext uri="{FF2B5EF4-FFF2-40B4-BE49-F238E27FC236}">
                <a16:creationId xmlns:a16="http://schemas.microsoft.com/office/drawing/2014/main" id="{07F8A240-4DE3-2A4A-8B95-E4DD698276F9}"/>
              </a:ext>
            </a:extLst>
          </p:cNvPr>
          <p:cNvSpPr/>
          <p:nvPr/>
        </p:nvSpPr>
        <p:spPr>
          <a:xfrm>
            <a:off x="10071190"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AED2A9C3-3E12-C5AF-06F8-63D33C7FF996}"/>
              </a:ext>
            </a:extLst>
          </p:cNvPr>
          <p:cNvSpPr/>
          <p:nvPr/>
        </p:nvSpPr>
        <p:spPr>
          <a:xfrm>
            <a:off x="9172636"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A4D8AB1B-FF20-F75E-7452-3C4E325CB914}"/>
              </a:ext>
            </a:extLst>
          </p:cNvPr>
          <p:cNvSpPr/>
          <p:nvPr/>
        </p:nvSpPr>
        <p:spPr>
          <a:xfrm>
            <a:off x="10071190"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BB4BF109-0C2C-8572-2896-93990FAF06F3}"/>
              </a:ext>
            </a:extLst>
          </p:cNvPr>
          <p:cNvCxnSpPr>
            <a:cxnSpLocks/>
            <a:stCxn id="9" idx="6"/>
            <a:endCxn id="4" idx="2"/>
          </p:cNvCxnSpPr>
          <p:nvPr/>
        </p:nvCxnSpPr>
        <p:spPr>
          <a:xfrm>
            <a:off x="9491418" y="5017594"/>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61C94F26-F0B1-D368-3AA6-8533297AD275}"/>
              </a:ext>
            </a:extLst>
          </p:cNvPr>
          <p:cNvCxnSpPr>
            <a:cxnSpLocks/>
            <a:stCxn id="4" idx="4"/>
            <a:endCxn id="6" idx="0"/>
          </p:cNvCxnSpPr>
          <p:nvPr/>
        </p:nvCxnSpPr>
        <p:spPr>
          <a:xfrm>
            <a:off x="10230581" y="5176985"/>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2DF47AB7-5CB7-B7BF-0E85-11FCB58A200E}"/>
              </a:ext>
            </a:extLst>
          </p:cNvPr>
          <p:cNvSpPr/>
          <p:nvPr/>
        </p:nvSpPr>
        <p:spPr>
          <a:xfrm>
            <a:off x="9172636"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88BC9D0D-1E9B-F987-19EF-A93B1E2C8FCF}"/>
              </a:ext>
            </a:extLst>
          </p:cNvPr>
          <p:cNvCxnSpPr>
            <a:cxnSpLocks/>
            <a:stCxn id="5" idx="0"/>
            <a:endCxn id="9" idx="4"/>
          </p:cNvCxnSpPr>
          <p:nvPr/>
        </p:nvCxnSpPr>
        <p:spPr>
          <a:xfrm flipV="1">
            <a:off x="9332027" y="5176985"/>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8168BC96-B0A0-7C3E-3A27-F58685490BF4}"/>
              </a:ext>
            </a:extLst>
          </p:cNvPr>
          <p:cNvCxnSpPr>
            <a:cxnSpLocks/>
            <a:stCxn id="5" idx="6"/>
            <a:endCxn id="6" idx="2"/>
          </p:cNvCxnSpPr>
          <p:nvPr/>
        </p:nvCxnSpPr>
        <p:spPr>
          <a:xfrm>
            <a:off x="9491418" y="5904186"/>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355F1093-50D6-2639-A699-BB5240EFD50D}"/>
              </a:ext>
            </a:extLst>
          </p:cNvPr>
          <p:cNvCxnSpPr>
            <a:cxnSpLocks/>
            <a:stCxn id="5" idx="7"/>
            <a:endCxn id="4" idx="3"/>
          </p:cNvCxnSpPr>
          <p:nvPr/>
        </p:nvCxnSpPr>
        <p:spPr>
          <a:xfrm flipV="1">
            <a:off x="9444733" y="5130300"/>
            <a:ext cx="673142" cy="66118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3" name="Connector: Elbow 12">
            <a:extLst>
              <a:ext uri="{FF2B5EF4-FFF2-40B4-BE49-F238E27FC236}">
                <a16:creationId xmlns:a16="http://schemas.microsoft.com/office/drawing/2014/main" id="{6803FE20-755D-4516-DC70-B9C7DD1A88AD}"/>
              </a:ext>
            </a:extLst>
          </p:cNvPr>
          <p:cNvCxnSpPr/>
          <p:nvPr/>
        </p:nvCxnSpPr>
        <p:spPr>
          <a:xfrm rot="16200000" flipH="1">
            <a:off x="9294635" y="4860588"/>
            <a:ext cx="1208596" cy="1100385"/>
          </a:xfrm>
          <a:prstGeom prst="bentConnector3">
            <a:avLst>
              <a:gd name="adj1" fmla="val -439"/>
            </a:avLst>
          </a:prstGeom>
          <a:noFill/>
          <a:ln w="19050" cap="flat" cmpd="sng" algn="ctr">
            <a:solidFill>
              <a:srgbClr val="4F81BD"/>
            </a:solidFill>
            <a:prstDash val="dash"/>
            <a:round/>
            <a:headEnd type="none" w="med" len="med"/>
            <a:tailEnd type="arrow" w="med" len="med"/>
          </a:ln>
          <a:effectLst/>
        </p:spPr>
      </p:cxnSp>
      <p:cxnSp>
        <p:nvCxnSpPr>
          <p:cNvPr id="14" name="Connector: Elbow 13">
            <a:extLst>
              <a:ext uri="{FF2B5EF4-FFF2-40B4-BE49-F238E27FC236}">
                <a16:creationId xmlns:a16="http://schemas.microsoft.com/office/drawing/2014/main" id="{98097CCF-F9A3-FFEF-E7E7-10075DCF5B23}"/>
              </a:ext>
            </a:extLst>
          </p:cNvPr>
          <p:cNvCxnSpPr>
            <a:cxnSpLocks/>
          </p:cNvCxnSpPr>
          <p:nvPr/>
        </p:nvCxnSpPr>
        <p:spPr>
          <a:xfrm>
            <a:off x="9107722" y="4832591"/>
            <a:ext cx="1353702" cy="1287414"/>
          </a:xfrm>
          <a:prstGeom prst="bentConnector3">
            <a:avLst>
              <a:gd name="adj1" fmla="val -98"/>
            </a:avLst>
          </a:prstGeom>
          <a:noFill/>
          <a:ln w="19050" cap="flat" cmpd="sng" algn="ctr">
            <a:solidFill>
              <a:srgbClr val="4F81BD"/>
            </a:solidFill>
            <a:prstDash val="dash"/>
            <a:round/>
            <a:headEnd type="none" w="med" len="med"/>
            <a:tailEnd type="arrow" w="med" len="med"/>
          </a:ln>
          <a:effec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BD2D33-2CC5-37BA-E6AE-EC0CF07FAD7E}"/>
                  </a:ext>
                </a:extLst>
              </p:cNvPr>
              <p:cNvSpPr txBox="1"/>
              <p:nvPr/>
            </p:nvSpPr>
            <p:spPr>
              <a:xfrm>
                <a:off x="289456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C2BD2D33-2CC5-37BA-E6AE-EC0CF07FAD7E}"/>
                  </a:ext>
                </a:extLst>
              </p:cNvPr>
              <p:cNvSpPr txBox="1">
                <a:spLocks noRot="1" noChangeAspect="1" noMove="1" noResize="1" noEditPoints="1" noAdjustHandles="1" noChangeArrowheads="1" noChangeShapeType="1" noTextEdit="1"/>
              </p:cNvSpPr>
              <p:nvPr/>
            </p:nvSpPr>
            <p:spPr>
              <a:xfrm>
                <a:off x="2894569" y="4989728"/>
                <a:ext cx="1757495" cy="1034642"/>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BDF618-FFC8-42D2-2021-7ED6E52A45FD}"/>
                  </a:ext>
                </a:extLst>
              </p:cNvPr>
              <p:cNvSpPr txBox="1"/>
              <p:nvPr/>
            </p:nvSpPr>
            <p:spPr>
              <a:xfrm>
                <a:off x="456974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A9BDF618-FFC8-42D2-2021-7ED6E52A45FD}"/>
                  </a:ext>
                </a:extLst>
              </p:cNvPr>
              <p:cNvSpPr txBox="1">
                <a:spLocks noRot="1" noChangeAspect="1" noMove="1" noResize="1" noEditPoints="1" noAdjustHandles="1" noChangeArrowheads="1" noChangeShapeType="1" noTextEdit="1"/>
              </p:cNvSpPr>
              <p:nvPr/>
            </p:nvSpPr>
            <p:spPr>
              <a:xfrm>
                <a:off x="4569749" y="4989728"/>
                <a:ext cx="1757495" cy="1034642"/>
              </a:xfrm>
              <a:prstGeom prst="rect">
                <a:avLst/>
              </a:prstGeom>
              <a:blipFill>
                <a:blip r:embed="rId3"/>
                <a:stretch>
                  <a:fillRect/>
                </a:stretch>
              </a:blipFill>
            </p:spPr>
            <p:txBody>
              <a:bodyPr/>
              <a:lstStyle/>
              <a:p>
                <a:r>
                  <a:rPr lang="en-SE">
                    <a:noFill/>
                  </a:rPr>
                  <a:t> </a:t>
                </a:r>
              </a:p>
            </p:txBody>
          </p:sp>
        </mc:Fallback>
      </mc:AlternateContent>
      <p:sp>
        <p:nvSpPr>
          <p:cNvPr id="17" name="Rectangle 16">
            <a:extLst>
              <a:ext uri="{FF2B5EF4-FFF2-40B4-BE49-F238E27FC236}">
                <a16:creationId xmlns:a16="http://schemas.microsoft.com/office/drawing/2014/main" id="{C1003927-A949-2A36-8A4D-F855B668FDA4}"/>
              </a:ext>
            </a:extLst>
          </p:cNvPr>
          <p:cNvSpPr/>
          <p:nvPr/>
        </p:nvSpPr>
        <p:spPr>
          <a:xfrm>
            <a:off x="3090114" y="4989728"/>
            <a:ext cx="1328603" cy="24711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C2F19194-6408-32DF-7384-536C2D84B135}"/>
              </a:ext>
            </a:extLst>
          </p:cNvPr>
          <p:cNvSpPr/>
          <p:nvPr/>
        </p:nvSpPr>
        <p:spPr>
          <a:xfrm>
            <a:off x="5817880" y="4951373"/>
            <a:ext cx="283352" cy="1140639"/>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8547CF34-050A-9219-6A4D-A637299C76C7}"/>
              </a:ext>
            </a:extLst>
          </p:cNvPr>
          <p:cNvSpPr txBox="1"/>
          <p:nvPr/>
        </p:nvSpPr>
        <p:spPr>
          <a:xfrm>
            <a:off x="6285931" y="5284028"/>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4CE73F4-4441-6426-77C9-3062219DB498}"/>
                  </a:ext>
                </a:extLst>
              </p:cNvPr>
              <p:cNvSpPr txBox="1"/>
              <p:nvPr/>
            </p:nvSpPr>
            <p:spPr>
              <a:xfrm>
                <a:off x="6557974" y="4951373"/>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E4CE73F4-4441-6426-77C9-3062219DB498}"/>
                  </a:ext>
                </a:extLst>
              </p:cNvPr>
              <p:cNvSpPr txBox="1">
                <a:spLocks noRot="1" noChangeAspect="1" noMove="1" noResize="1" noEditPoints="1" noAdjustHandles="1" noChangeArrowheads="1" noChangeShapeType="1" noTextEdit="1"/>
              </p:cNvSpPr>
              <p:nvPr/>
            </p:nvSpPr>
            <p:spPr>
              <a:xfrm>
                <a:off x="6557974" y="4951373"/>
                <a:ext cx="1757495" cy="1034642"/>
              </a:xfrm>
              <a:prstGeom prst="rect">
                <a:avLst/>
              </a:prstGeom>
              <a:blipFill>
                <a:blip r:embed="rId4"/>
                <a:stretch>
                  <a:fillRect/>
                </a:stretch>
              </a:blipFill>
            </p:spPr>
            <p:txBody>
              <a:bodyPr/>
              <a:lstStyle/>
              <a:p>
                <a:r>
                  <a:rPr lang="en-SE">
                    <a:noFill/>
                  </a:rPr>
                  <a:t> </a:t>
                </a:r>
              </a:p>
            </p:txBody>
          </p:sp>
        </mc:Fallback>
      </mc:AlternateContent>
      <p:sp>
        <p:nvSpPr>
          <p:cNvPr id="21" name="Rectangle 20">
            <a:extLst>
              <a:ext uri="{FF2B5EF4-FFF2-40B4-BE49-F238E27FC236}">
                <a16:creationId xmlns:a16="http://schemas.microsoft.com/office/drawing/2014/main" id="{15AF7B58-58B4-5BE4-5C56-053557F62B1A}"/>
              </a:ext>
            </a:extLst>
          </p:cNvPr>
          <p:cNvSpPr/>
          <p:nvPr/>
        </p:nvSpPr>
        <p:spPr>
          <a:xfrm>
            <a:off x="7828741" y="4890012"/>
            <a:ext cx="285868" cy="35835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43F47438-7F59-0D2D-7859-00016D105663}"/>
              </a:ext>
            </a:extLst>
          </p:cNvPr>
          <p:cNvSpPr txBox="1"/>
          <p:nvPr/>
        </p:nvSpPr>
        <p:spPr>
          <a:xfrm>
            <a:off x="9360616" y="4379481"/>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1 3</a:t>
            </a:r>
            <a:endParaRPr lang="en-SE" sz="1800" kern="1200" dirty="0">
              <a:solidFill>
                <a:prstClr val="black"/>
              </a:solidFill>
              <a:latin typeface="Calibri"/>
              <a:ea typeface="+mn-ea"/>
              <a:cs typeface="+mn-cs"/>
            </a:endParaRPr>
          </a:p>
        </p:txBody>
      </p:sp>
      <p:sp>
        <p:nvSpPr>
          <p:cNvPr id="23" name="TextBox 22">
            <a:extLst>
              <a:ext uri="{FF2B5EF4-FFF2-40B4-BE49-F238E27FC236}">
                <a16:creationId xmlns:a16="http://schemas.microsoft.com/office/drawing/2014/main" id="{DDD06B0D-6D02-87FC-9EFC-6CE915CD2FAA}"/>
              </a:ext>
            </a:extLst>
          </p:cNvPr>
          <p:cNvSpPr txBox="1"/>
          <p:nvPr/>
        </p:nvSpPr>
        <p:spPr>
          <a:xfrm>
            <a:off x="8603358" y="6143242"/>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2 3</a:t>
            </a:r>
            <a:endParaRPr lang="en-SE" sz="1800" kern="1200" dirty="0">
              <a:solidFill>
                <a:prstClr val="black"/>
              </a:solidFill>
              <a:latin typeface="Calibri"/>
              <a:ea typeface="+mn-ea"/>
              <a:cs typeface="+mn-cs"/>
            </a:endParaRPr>
          </a:p>
        </p:txBody>
      </p:sp>
    </p:spTree>
    <p:extLst>
      <p:ext uri="{BB962C8B-B14F-4D97-AF65-F5344CB8AC3E}">
        <p14:creationId xmlns:p14="http://schemas.microsoft.com/office/powerpoint/2010/main" val="202219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2894-8DBB-1F50-22E8-401C11C87361}"/>
              </a:ext>
            </a:extLst>
          </p:cNvPr>
          <p:cNvSpPr>
            <a:spLocks noGrp="1"/>
          </p:cNvSpPr>
          <p:nvPr>
            <p:ph type="title"/>
          </p:nvPr>
        </p:nvSpPr>
        <p:spPr/>
        <p:txBody>
          <a:bodyPr/>
          <a:lstStyle/>
          <a:p>
            <a:r>
              <a:rPr lang="en-GB" dirty="0"/>
              <a:t>BFS &amp; DFS for Trees</a:t>
            </a:r>
            <a:endParaRPr lang="en-SE" dirty="0"/>
          </a:p>
        </p:txBody>
      </p:sp>
      <p:sp>
        <p:nvSpPr>
          <p:cNvPr id="3" name="Text Placeholder 2">
            <a:extLst>
              <a:ext uri="{FF2B5EF4-FFF2-40B4-BE49-F238E27FC236}">
                <a16:creationId xmlns:a16="http://schemas.microsoft.com/office/drawing/2014/main" id="{C8753CC6-EEF4-8554-1B90-83C21350E46E}"/>
              </a:ext>
            </a:extLst>
          </p:cNvPr>
          <p:cNvSpPr>
            <a:spLocks noGrp="1"/>
          </p:cNvSpPr>
          <p:nvPr>
            <p:ph type="body" idx="1"/>
          </p:nvPr>
        </p:nvSpPr>
        <p:spPr/>
        <p:txBody>
          <a:bodyPr/>
          <a:lstStyle/>
          <a:p>
            <a:endParaRPr lang="en-SE"/>
          </a:p>
        </p:txBody>
      </p:sp>
      <p:pic>
        <p:nvPicPr>
          <p:cNvPr id="4" name="Picture 2">
            <a:extLst>
              <a:ext uri="{FF2B5EF4-FFF2-40B4-BE49-F238E27FC236}">
                <a16:creationId xmlns:a16="http://schemas.microsoft.com/office/drawing/2014/main" id="{3BAF9D42-92D1-DA04-59D1-590C2E867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44" y="1371150"/>
            <a:ext cx="10807395" cy="5223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94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9"/>
          <p:cNvSpPr txBox="1"/>
          <p:nvPr/>
        </p:nvSpPr>
        <p:spPr>
          <a:xfrm>
            <a:off x="4960150" y="3436050"/>
            <a:ext cx="70608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This is our goal, but how do we translate into code?</a:t>
            </a:r>
            <a:endParaRPr dirty="0">
              <a:solidFill>
                <a:schemeClr val="dk1"/>
              </a:solidFill>
            </a:endParaRPr>
          </a:p>
          <a:p>
            <a:pPr marL="742950" lvl="1" indent="-285750" algn="l" rtl="0">
              <a:spcBef>
                <a:spcPts val="0"/>
              </a:spcBef>
              <a:spcAft>
                <a:spcPts val="0"/>
              </a:spcAft>
              <a:buClr>
                <a:schemeClr val="dk1"/>
              </a:buClr>
              <a:buSzPts val="2000"/>
              <a:buChar char="•"/>
            </a:pPr>
            <a:r>
              <a:rPr lang="en-US" sz="2000" dirty="0">
                <a:solidFill>
                  <a:schemeClr val="dk1"/>
                </a:solidFill>
                <a:latin typeface="Quattrocento Sans"/>
                <a:ea typeface="Quattrocento Sans"/>
                <a:cs typeface="Quattrocento Sans"/>
                <a:sym typeface="Quattrocento Sans"/>
              </a:rPr>
              <a:t>Use a data structure to ”queue up” children…</a:t>
            </a:r>
            <a:endParaRPr dirty="0"/>
          </a:p>
        </p:txBody>
      </p:sp>
      <p:sp>
        <p:nvSpPr>
          <p:cNvPr id="372" name="Google Shape;372;p29"/>
          <p:cNvSpPr/>
          <p:nvPr/>
        </p:nvSpPr>
        <p:spPr>
          <a:xfrm>
            <a:off x="600456" y="35922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3" name="Google Shape;373;p29"/>
          <p:cNvSpPr/>
          <p:nvPr/>
        </p:nvSpPr>
        <p:spPr>
          <a:xfrm>
            <a:off x="2804160" y="36819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4" name="Google Shape;374;p29"/>
          <p:cNvSpPr/>
          <p:nvPr/>
        </p:nvSpPr>
        <p:spPr>
          <a:xfrm>
            <a:off x="1459992" y="47152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5" name="Google Shape;375;p29"/>
          <p:cNvSpPr/>
          <p:nvPr/>
        </p:nvSpPr>
        <p:spPr>
          <a:xfrm>
            <a:off x="1935480" y="24565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6" name="Google Shape;376;p29"/>
          <p:cNvSpPr/>
          <p:nvPr/>
        </p:nvSpPr>
        <p:spPr>
          <a:xfrm>
            <a:off x="698994" y="33343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7" name="Google Shape;377;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Breadth-First Search (BFS)</a:t>
            </a:r>
            <a:endParaRPr/>
          </a:p>
        </p:txBody>
      </p:sp>
      <p:sp>
        <p:nvSpPr>
          <p:cNvPr id="378" name="Google Shape;378;p29"/>
          <p:cNvSpPr txBox="1">
            <a:spLocks noGrp="1"/>
          </p:cNvSpPr>
          <p:nvPr>
            <p:ph type="body" idx="1"/>
          </p:nvPr>
        </p:nvSpPr>
        <p:spPr>
          <a:xfrm>
            <a:off x="838200" y="1124815"/>
            <a:ext cx="10515600" cy="1470307"/>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BFS: </a:t>
            </a:r>
            <a:r>
              <a:rPr lang="en-GB" dirty="0"/>
              <a:t>Explore nodes “layer by layer”; like level-order traversal of a tree, now generalized to any graph; </a:t>
            </a:r>
            <a:r>
              <a:rPr lang="en-US" dirty="0"/>
              <a:t>visit 1-hop neighbors, then 2-hop neighbors, …, until all nodes have been visited</a:t>
            </a:r>
            <a:endParaRPr dirty="0"/>
          </a:p>
        </p:txBody>
      </p:sp>
      <p:sp>
        <p:nvSpPr>
          <p:cNvPr id="379" name="Google Shape;379;p29"/>
          <p:cNvSpPr/>
          <p:nvPr/>
        </p:nvSpPr>
        <p:spPr>
          <a:xfrm>
            <a:off x="820553" y="3791139"/>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80" name="Google Shape;380;p29"/>
          <p:cNvSpPr/>
          <p:nvPr/>
        </p:nvSpPr>
        <p:spPr>
          <a:xfrm>
            <a:off x="971832" y="4616445"/>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81" name="Google Shape;381;p29"/>
          <p:cNvSpPr/>
          <p:nvPr/>
        </p:nvSpPr>
        <p:spPr>
          <a:xfrm>
            <a:off x="2359678" y="2738930"/>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82" name="Google Shape;382;p29"/>
          <p:cNvSpPr/>
          <p:nvPr/>
        </p:nvSpPr>
        <p:spPr>
          <a:xfrm>
            <a:off x="2022079" y="356842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83" name="Google Shape;383;p29"/>
          <p:cNvSpPr/>
          <p:nvPr/>
        </p:nvSpPr>
        <p:spPr>
          <a:xfrm>
            <a:off x="2113347" y="4766458"/>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84" name="Google Shape;384;p29"/>
          <p:cNvSpPr/>
          <p:nvPr/>
        </p:nvSpPr>
        <p:spPr>
          <a:xfrm>
            <a:off x="3256268" y="501519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85" name="Google Shape;385;p29"/>
          <p:cNvSpPr/>
          <p:nvPr/>
        </p:nvSpPr>
        <p:spPr>
          <a:xfrm>
            <a:off x="3947534" y="397127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86" name="Google Shape;386;p29"/>
          <p:cNvSpPr/>
          <p:nvPr/>
        </p:nvSpPr>
        <p:spPr>
          <a:xfrm>
            <a:off x="1777213" y="5704323"/>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87" name="Google Shape;387;p29"/>
          <p:cNvCxnSpPr>
            <a:stCxn id="379" idx="2"/>
            <a:endCxn id="380" idx="0"/>
          </p:cNvCxnSpPr>
          <p:nvPr/>
        </p:nvCxnSpPr>
        <p:spPr>
          <a:xfrm>
            <a:off x="1032203" y="41283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388" name="Google Shape;388;p29"/>
          <p:cNvCxnSpPr>
            <a:stCxn id="379" idx="3"/>
            <a:endCxn id="382" idx="1"/>
          </p:cNvCxnSpPr>
          <p:nvPr/>
        </p:nvCxnSpPr>
        <p:spPr>
          <a:xfrm rot="10800000" flipH="1">
            <a:off x="1243853" y="37371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389" name="Google Shape;389;p29"/>
          <p:cNvCxnSpPr>
            <a:stCxn id="381" idx="2"/>
            <a:endCxn id="382" idx="0"/>
          </p:cNvCxnSpPr>
          <p:nvPr/>
        </p:nvCxnSpPr>
        <p:spPr>
          <a:xfrm flipH="1">
            <a:off x="2233828" y="30761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390" name="Google Shape;390;p29"/>
          <p:cNvCxnSpPr>
            <a:stCxn id="384" idx="0"/>
            <a:endCxn id="385" idx="2"/>
          </p:cNvCxnSpPr>
          <p:nvPr/>
        </p:nvCxnSpPr>
        <p:spPr>
          <a:xfrm rot="10800000" flipH="1">
            <a:off x="3467918" y="43083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391" name="Google Shape;391;p29"/>
          <p:cNvCxnSpPr>
            <a:stCxn id="384" idx="1"/>
            <a:endCxn id="383" idx="3"/>
          </p:cNvCxnSpPr>
          <p:nvPr/>
        </p:nvCxnSpPr>
        <p:spPr>
          <a:xfrm rot="10800000">
            <a:off x="2536568" y="49350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392" name="Google Shape;392;p29"/>
          <p:cNvCxnSpPr>
            <a:stCxn id="380" idx="3"/>
            <a:endCxn id="383" idx="1"/>
          </p:cNvCxnSpPr>
          <p:nvPr/>
        </p:nvCxnSpPr>
        <p:spPr>
          <a:xfrm>
            <a:off x="1395132" y="47850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393" name="Google Shape;393;p29"/>
          <p:cNvCxnSpPr>
            <a:stCxn id="383" idx="2"/>
            <a:endCxn id="386" idx="0"/>
          </p:cNvCxnSpPr>
          <p:nvPr/>
        </p:nvCxnSpPr>
        <p:spPr>
          <a:xfrm flipH="1">
            <a:off x="1988997" y="5103658"/>
            <a:ext cx="336000" cy="600600"/>
          </a:xfrm>
          <a:prstGeom prst="straightConnector1">
            <a:avLst/>
          </a:prstGeom>
          <a:noFill/>
          <a:ln w="19050" cap="flat" cmpd="sng">
            <a:solidFill>
              <a:schemeClr val="dk2"/>
            </a:solidFill>
            <a:prstDash val="solid"/>
            <a:round/>
            <a:headEnd type="none" w="sm" len="sm"/>
            <a:tailEnd type="none" w="sm" len="sm"/>
          </a:ln>
        </p:spPr>
      </p:cxnSp>
      <p:sp>
        <p:nvSpPr>
          <p:cNvPr id="394" name="Google Shape;394;p29"/>
          <p:cNvSpPr txBox="1"/>
          <p:nvPr/>
        </p:nvSpPr>
        <p:spPr>
          <a:xfrm>
            <a:off x="397353" y="3672389"/>
            <a:ext cx="423300" cy="477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sp>
        <p:nvSpPr>
          <p:cNvPr id="395" name="Google Shape;395;p29"/>
          <p:cNvSpPr txBox="1"/>
          <p:nvPr/>
        </p:nvSpPr>
        <p:spPr>
          <a:xfrm>
            <a:off x="465122" y="3275501"/>
            <a:ext cx="1013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96" name="Google Shape;396;p29"/>
          <p:cNvSpPr/>
          <p:nvPr/>
        </p:nvSpPr>
        <p:spPr>
          <a:xfrm>
            <a:off x="2998056" y="389887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97" name="Google Shape;397;p29"/>
          <p:cNvCxnSpPr>
            <a:stCxn id="384" idx="0"/>
            <a:endCxn id="396" idx="2"/>
          </p:cNvCxnSpPr>
          <p:nvPr/>
        </p:nvCxnSpPr>
        <p:spPr>
          <a:xfrm rot="10800000">
            <a:off x="3209618" y="4236097"/>
            <a:ext cx="258300" cy="779100"/>
          </a:xfrm>
          <a:prstGeom prst="straightConnector1">
            <a:avLst/>
          </a:prstGeom>
          <a:noFill/>
          <a:ln w="19050" cap="flat" cmpd="sng">
            <a:solidFill>
              <a:schemeClr val="dk2"/>
            </a:solidFill>
            <a:prstDash val="solid"/>
            <a:round/>
            <a:headEnd type="none" w="sm" len="sm"/>
            <a:tailEnd type="none" w="sm" len="sm"/>
          </a:ln>
        </p:spPr>
      </p:cxnSp>
      <p:sp>
        <p:nvSpPr>
          <p:cNvPr id="398" name="Google Shape;398;p29"/>
          <p:cNvSpPr/>
          <p:nvPr/>
        </p:nvSpPr>
        <p:spPr>
          <a:xfrm>
            <a:off x="770601" y="373609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99" name="Google Shape;399;p29"/>
          <p:cNvSpPr/>
          <p:nvPr/>
        </p:nvSpPr>
        <p:spPr>
          <a:xfrm>
            <a:off x="913093" y="45613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0" name="Google Shape;400;p29"/>
          <p:cNvSpPr/>
          <p:nvPr/>
        </p:nvSpPr>
        <p:spPr>
          <a:xfrm>
            <a:off x="1727279" y="56492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1" name="Google Shape;401;p29"/>
          <p:cNvSpPr/>
          <p:nvPr/>
        </p:nvSpPr>
        <p:spPr>
          <a:xfrm>
            <a:off x="2104660" y="46935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2" name="Google Shape;402;p29"/>
          <p:cNvSpPr/>
          <p:nvPr/>
        </p:nvSpPr>
        <p:spPr>
          <a:xfrm>
            <a:off x="3213706" y="49601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3" name="Google Shape;403;p29"/>
          <p:cNvSpPr/>
          <p:nvPr/>
        </p:nvSpPr>
        <p:spPr>
          <a:xfrm>
            <a:off x="2961391" y="38438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4" name="Google Shape;404;p29"/>
          <p:cNvSpPr/>
          <p:nvPr/>
        </p:nvSpPr>
        <p:spPr>
          <a:xfrm>
            <a:off x="3929145" y="39201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5" name="Google Shape;405;p29"/>
          <p:cNvSpPr/>
          <p:nvPr/>
        </p:nvSpPr>
        <p:spPr>
          <a:xfrm>
            <a:off x="1976679" y="351336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6" name="Google Shape;406;p29"/>
          <p:cNvSpPr/>
          <p:nvPr/>
        </p:nvSpPr>
        <p:spPr>
          <a:xfrm>
            <a:off x="2309715" y="268388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8" name="Google Shape;408;p29"/>
          <p:cNvSpPr txBox="1"/>
          <p:nvPr/>
        </p:nvSpPr>
        <p:spPr>
          <a:xfrm>
            <a:off x="6536200" y="4707058"/>
            <a:ext cx="3908700" cy="396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n : </a:t>
            </a:r>
            <a:r>
              <a:rPr lang="en-US" sz="1600" b="0" dirty="0" err="1">
                <a:solidFill>
                  <a:schemeClr val="dk1"/>
                </a:solidFill>
                <a:latin typeface="Consolas"/>
                <a:ea typeface="Consolas"/>
                <a:cs typeface="Consolas"/>
                <a:sym typeface="Consolas"/>
              </a:rPr>
              <a:t>s.neighbors</a:t>
            </a:r>
            <a:r>
              <a:rPr lang="en-US" sz="1600" b="0" dirty="0">
                <a:solidFill>
                  <a:schemeClr val="dk1"/>
                </a:solidFill>
                <a:latin typeface="Consolas"/>
                <a:ea typeface="Consolas"/>
                <a:cs typeface="Consolas"/>
                <a:sym typeface="Consolas"/>
              </a:rPr>
              <a:t>) {</a:t>
            </a:r>
            <a:endParaRPr dirty="0"/>
          </a:p>
        </p:txBody>
      </p:sp>
      <p:sp>
        <p:nvSpPr>
          <p:cNvPr id="409" name="Google Shape;409;p29"/>
          <p:cNvSpPr txBox="1"/>
          <p:nvPr/>
        </p:nvSpPr>
        <p:spPr>
          <a:xfrm>
            <a:off x="319355" y="4048065"/>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410" name="Google Shape;410;p29"/>
          <p:cNvSpPr txBox="1"/>
          <p:nvPr/>
        </p:nvSpPr>
        <p:spPr>
          <a:xfrm>
            <a:off x="415323" y="4795338"/>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411" name="Google Shape;411;p29"/>
          <p:cNvSpPr txBox="1"/>
          <p:nvPr/>
        </p:nvSpPr>
        <p:spPr>
          <a:xfrm>
            <a:off x="2933552" y="256641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412" name="Google Shape;412;p29"/>
          <p:cNvSpPr txBox="1"/>
          <p:nvPr/>
        </p:nvSpPr>
        <p:spPr>
          <a:xfrm>
            <a:off x="1193269" y="5826801"/>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413" name="Google Shape;413;p29"/>
          <p:cNvSpPr txBox="1"/>
          <p:nvPr/>
        </p:nvSpPr>
        <p:spPr>
          <a:xfrm>
            <a:off x="4027572" y="455917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cxnSp>
        <p:nvCxnSpPr>
          <p:cNvPr id="414" name="Google Shape;414;p29"/>
          <p:cNvCxnSpPr>
            <a:stCxn id="382" idx="2"/>
            <a:endCxn id="383" idx="0"/>
          </p:cNvCxnSpPr>
          <p:nvPr/>
        </p:nvCxnSpPr>
        <p:spPr>
          <a:xfrm>
            <a:off x="2233729" y="3905626"/>
            <a:ext cx="91200" cy="86070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500"/>
                                        <p:tgtEl>
                                          <p:spTgt spid="395"/>
                                        </p:tgtEl>
                                      </p:cBhvr>
                                    </p:animEffect>
                                  </p:childTnLst>
                                </p:cTn>
                              </p:par>
                              <p:par>
                                <p:cTn id="8" presetID="10" presetClass="entr" presetSubtype="0" fill="hold" nodeType="withEffect">
                                  <p:stCondLst>
                                    <p:cond delay="0"/>
                                  </p:stCondLst>
                                  <p:childTnLst>
                                    <p:set>
                                      <p:cBhvr>
                                        <p:cTn id="9" dur="1" fill="hold">
                                          <p:stCondLst>
                                            <p:cond delay="0"/>
                                          </p:stCondLst>
                                        </p:cTn>
                                        <p:tgtEl>
                                          <p:spTgt spid="398"/>
                                        </p:tgtEl>
                                        <p:attrNameLst>
                                          <p:attrName>style.visibility</p:attrName>
                                        </p:attrNameLst>
                                      </p:cBhvr>
                                      <p:to>
                                        <p:strVal val="visible"/>
                                      </p:to>
                                    </p:set>
                                    <p:animEffect transition="in" filter="fade">
                                      <p:cBhvr>
                                        <p:cTn id="10" dur="500"/>
                                        <p:tgtEl>
                                          <p:spTgt spid="3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500"/>
                                        <p:tgtEl>
                                          <p:spTgt spid="399"/>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05"/>
                                        </p:tgtEl>
                                        <p:attrNameLst>
                                          <p:attrName>style.visibility</p:attrName>
                                        </p:attrNameLst>
                                      </p:cBhvr>
                                      <p:to>
                                        <p:strVal val="visible"/>
                                      </p:to>
                                    </p:set>
                                    <p:animEffect transition="in" filter="fade">
                                      <p:cBhvr>
                                        <p:cTn id="19" dur="500"/>
                                        <p:tgtEl>
                                          <p:spTgt spid="40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1"/>
                                        </p:tgtEl>
                                        <p:attrNameLst>
                                          <p:attrName>style.visibility</p:attrName>
                                        </p:attrNameLst>
                                      </p:cBhvr>
                                      <p:to>
                                        <p:strVal val="visible"/>
                                      </p:to>
                                    </p:set>
                                    <p:animEffect transition="in" filter="fade">
                                      <p:cBhvr>
                                        <p:cTn id="24" dur="500"/>
                                        <p:tgtEl>
                                          <p:spTgt spid="40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06"/>
                                        </p:tgtEl>
                                        <p:attrNameLst>
                                          <p:attrName>style.visibility</p:attrName>
                                        </p:attrNameLst>
                                      </p:cBhvr>
                                      <p:to>
                                        <p:strVal val="visible"/>
                                      </p:to>
                                    </p:set>
                                    <p:animEffect transition="in" filter="fade">
                                      <p:cBhvr>
                                        <p:cTn id="28" dur="500"/>
                                        <p:tgtEl>
                                          <p:spTgt spid="40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00"/>
                                        </p:tgtEl>
                                        <p:attrNameLst>
                                          <p:attrName>style.visibility</p:attrName>
                                        </p:attrNameLst>
                                      </p:cBhvr>
                                      <p:to>
                                        <p:strVal val="visible"/>
                                      </p:to>
                                    </p:set>
                                    <p:animEffect transition="in" filter="fade">
                                      <p:cBhvr>
                                        <p:cTn id="37" dur="500"/>
                                        <p:tgtEl>
                                          <p:spTgt spid="40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3"/>
                                        </p:tgtEl>
                                        <p:attrNameLst>
                                          <p:attrName>style.visibility</p:attrName>
                                        </p:attrNameLst>
                                      </p:cBhvr>
                                      <p:to>
                                        <p:strVal val="visible"/>
                                      </p:to>
                                    </p:set>
                                    <p:animEffect transition="in" filter="fade">
                                      <p:cBhvr>
                                        <p:cTn id="42" dur="500"/>
                                        <p:tgtEl>
                                          <p:spTgt spid="403"/>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04"/>
                                        </p:tgtEl>
                                        <p:attrNameLst>
                                          <p:attrName>style.visibility</p:attrName>
                                        </p:attrNameLst>
                                      </p:cBhvr>
                                      <p:to>
                                        <p:strVal val="visible"/>
                                      </p:to>
                                    </p:set>
                                    <p:animEffect transition="in" filter="fade">
                                      <p:cBhvr>
                                        <p:cTn id="46" dur="500"/>
                                        <p:tgtEl>
                                          <p:spTgt spid="404"/>
                                        </p:tgtEl>
                                      </p:cBhvr>
                                    </p:animEffect>
                                  </p:childTnLst>
                                </p:cTn>
                              </p:par>
                              <p:par>
                                <p:cTn id="47" presetID="10" presetClass="entr" presetSubtype="0" fill="hold" nodeType="withEffect">
                                  <p:stCondLst>
                                    <p:cond delay="0"/>
                                  </p:stCondLst>
                                  <p:childTnLst>
                                    <p:set>
                                      <p:cBhvr>
                                        <p:cTn id="48" dur="1" fill="hold">
                                          <p:stCondLst>
                                            <p:cond delay="0"/>
                                          </p:stCondLst>
                                        </p:cTn>
                                        <p:tgtEl>
                                          <p:spTgt spid="372"/>
                                        </p:tgtEl>
                                        <p:attrNameLst>
                                          <p:attrName>style.visibility</p:attrName>
                                        </p:attrNameLst>
                                      </p:cBhvr>
                                      <p:to>
                                        <p:strVal val="visible"/>
                                      </p:to>
                                    </p:set>
                                    <p:animEffect transition="in" filter="fade">
                                      <p:cBhvr>
                                        <p:cTn id="49" dur="500"/>
                                        <p:tgtEl>
                                          <p:spTgt spid="372"/>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376"/>
                                        </p:tgtEl>
                                        <p:attrNameLst>
                                          <p:attrName>style.visibility</p:attrName>
                                        </p:attrNameLst>
                                      </p:cBhvr>
                                      <p:to>
                                        <p:strVal val="visible"/>
                                      </p:to>
                                    </p:set>
                                    <p:animEffect transition="in" filter="fade">
                                      <p:cBhvr>
                                        <p:cTn id="53" dur="500"/>
                                        <p:tgtEl>
                                          <p:spTgt spid="376"/>
                                        </p:tgtEl>
                                      </p:cBhvr>
                                    </p:animEffect>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375"/>
                                        </p:tgtEl>
                                        <p:attrNameLst>
                                          <p:attrName>style.visibility</p:attrName>
                                        </p:attrNameLst>
                                      </p:cBhvr>
                                      <p:to>
                                        <p:strVal val="visible"/>
                                      </p:to>
                                    </p:set>
                                    <p:animEffect transition="in" filter="fade">
                                      <p:cBhvr>
                                        <p:cTn id="57" dur="500"/>
                                        <p:tgtEl>
                                          <p:spTgt spid="375"/>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374"/>
                                        </p:tgtEl>
                                        <p:attrNameLst>
                                          <p:attrName>style.visibility</p:attrName>
                                        </p:attrNameLst>
                                      </p:cBhvr>
                                      <p:to>
                                        <p:strVal val="visible"/>
                                      </p:to>
                                    </p:set>
                                    <p:animEffect transition="in" filter="fade">
                                      <p:cBhvr>
                                        <p:cTn id="61" dur="500"/>
                                        <p:tgtEl>
                                          <p:spTgt spid="374"/>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373"/>
                                        </p:tgtEl>
                                        <p:attrNameLst>
                                          <p:attrName>style.visibility</p:attrName>
                                        </p:attrNameLst>
                                      </p:cBhvr>
                                      <p:to>
                                        <p:strVal val="visible"/>
                                      </p:to>
                                    </p:set>
                                    <p:animEffect transition="in" filter="fade">
                                      <p:cBhvr>
                                        <p:cTn id="65" dur="500"/>
                                        <p:tgtEl>
                                          <p:spTgt spid="373"/>
                                        </p:tgtEl>
                                      </p:cBhvr>
                                    </p:animEffect>
                                  </p:childTnLst>
                                </p:cTn>
                              </p:par>
                            </p:childTnLst>
                          </p:cTn>
                        </p:par>
                        <p:par>
                          <p:cTn id="66" fill="hold">
                            <p:stCondLst>
                              <p:cond delay="3000"/>
                            </p:stCondLst>
                            <p:childTnLst>
                              <p:par>
                                <p:cTn id="67" presetID="1" presetClass="entr" presetSubtype="0" fill="hold" nodeType="afterEffect">
                                  <p:stCondLst>
                                    <p:cond delay="0"/>
                                  </p:stCondLst>
                                  <p:childTnLst>
                                    <p:set>
                                      <p:cBhvr>
                                        <p:cTn id="68" dur="1" fill="hold">
                                          <p:stCondLst>
                                            <p:cond delay="0"/>
                                          </p:stCondLst>
                                        </p:cTn>
                                        <p:tgtEl>
                                          <p:spTgt spid="40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1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71">
                                            <p:txEl>
                                              <p:pRg st="0" end="0"/>
                                            </p:txEl>
                                          </p:spTgt>
                                        </p:tgtEl>
                                        <p:attrNameLst>
                                          <p:attrName>style.visibility</p:attrName>
                                        </p:attrNameLst>
                                      </p:cBhvr>
                                      <p:to>
                                        <p:strVal val="visible"/>
                                      </p:to>
                                    </p:set>
                                    <p:animEffect transition="in" filter="fade">
                                      <p:cBhvr>
                                        <p:cTn id="81" dur="1000"/>
                                        <p:tgtEl>
                                          <p:spTgt spid="371">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71">
                                            <p:txEl>
                                              <p:pRg st="1" end="1"/>
                                            </p:txEl>
                                          </p:spTgt>
                                        </p:tgtEl>
                                        <p:attrNameLst>
                                          <p:attrName>style.visibility</p:attrName>
                                        </p:attrNameLst>
                                      </p:cBhvr>
                                      <p:to>
                                        <p:strVal val="visible"/>
                                      </p:to>
                                    </p:set>
                                    <p:animEffect transition="in" filter="fade">
                                      <p:cBhvr>
                                        <p:cTn id="86" dur="1000"/>
                                        <p:tgtEl>
                                          <p:spTgt spid="371">
                                            <p:txEl>
                                              <p:pRg st="1" end="1"/>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408"/>
                                        </p:tgtEl>
                                        <p:attrNameLst>
                                          <p:attrName>style.visibility</p:attrName>
                                        </p:attrNameLst>
                                      </p:cBhvr>
                                      <p:to>
                                        <p:strVal val="visible"/>
                                      </p:to>
                                    </p:set>
                                    <p:animEffect transition="in" filter="fade">
                                      <p:cBhvr>
                                        <p:cTn id="89" dur="10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a:t>
            </a:r>
            <a:endParaRPr/>
          </a:p>
        </p:txBody>
      </p:sp>
      <p:sp>
        <p:nvSpPr>
          <p:cNvPr id="422" name="Google Shape;422;p30"/>
          <p:cNvSpPr txBox="1"/>
          <p:nvPr/>
        </p:nvSpPr>
        <p:spPr>
          <a:xfrm>
            <a:off x="6474950" y="1219200"/>
            <a:ext cx="5472000" cy="5461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p:txBody>
      </p:sp>
      <p:sp>
        <p:nvSpPr>
          <p:cNvPr id="423" name="Google Shape;423;p30"/>
          <p:cNvSpPr/>
          <p:nvPr/>
        </p:nvSpPr>
        <p:spPr>
          <a:xfrm>
            <a:off x="3087678" y="1217676"/>
            <a:ext cx="3298329" cy="1003247"/>
          </a:xfrm>
          <a:prstGeom prst="wedgeRectCallout">
            <a:avLst>
              <a:gd name="adj1" fmla="val 61822"/>
              <a:gd name="adj2" fmla="val 1433"/>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A queue keeps track of “</a:t>
            </a:r>
            <a:r>
              <a:rPr lang="en-US" sz="1800" b="1" dirty="0">
                <a:solidFill>
                  <a:srgbClr val="4C3283"/>
                </a:solidFill>
                <a:latin typeface="Quattrocento Sans"/>
                <a:ea typeface="Quattrocento Sans"/>
                <a:cs typeface="Quattrocento Sans"/>
                <a:sym typeface="Quattrocento Sans"/>
              </a:rPr>
              <a:t>outer edge</a:t>
            </a:r>
            <a:r>
              <a:rPr lang="en-US" sz="1800" dirty="0">
                <a:solidFill>
                  <a:schemeClr val="lt1"/>
                </a:solidFill>
                <a:latin typeface="Quattrocento Sans"/>
                <a:ea typeface="Quattrocento Sans"/>
                <a:cs typeface="Quattrocento Sans"/>
                <a:sym typeface="Quattrocento Sans"/>
              </a:rPr>
              <a:t>” of nodes still to explore</a:t>
            </a:r>
            <a:endParaRPr dirty="0"/>
          </a:p>
        </p:txBody>
      </p:sp>
      <p:sp>
        <p:nvSpPr>
          <p:cNvPr id="425" name="Google Shape;425;p30"/>
          <p:cNvSpPr/>
          <p:nvPr/>
        </p:nvSpPr>
        <p:spPr>
          <a:xfrm>
            <a:off x="3451120" y="2305161"/>
            <a:ext cx="2935450" cy="1003247"/>
          </a:xfrm>
          <a:prstGeom prst="wedgeRectCallout">
            <a:avLst>
              <a:gd name="adj1" fmla="val 62883"/>
              <a:gd name="adj2" fmla="val -1950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Kick off the algorithm by adding start to perimeter</a:t>
            </a:r>
            <a:endParaRPr/>
          </a:p>
        </p:txBody>
      </p:sp>
      <p:grpSp>
        <p:nvGrpSpPr>
          <p:cNvPr id="426" name="Google Shape;426;p30"/>
          <p:cNvGrpSpPr/>
          <p:nvPr/>
        </p:nvGrpSpPr>
        <p:grpSpPr>
          <a:xfrm>
            <a:off x="1053160" y="3378293"/>
            <a:ext cx="3622374" cy="3302593"/>
            <a:chOff x="1053160" y="3378293"/>
            <a:chExt cx="3622374" cy="3302593"/>
          </a:xfrm>
        </p:grpSpPr>
        <p:sp>
          <p:nvSpPr>
            <p:cNvPr id="427" name="Google Shape;427;p30"/>
            <p:cNvSpPr/>
            <p:nvPr/>
          </p:nvSpPr>
          <p:spPr>
            <a:xfrm>
              <a:off x="1053160" y="3943284"/>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28" name="Google Shape;428;p30"/>
            <p:cNvSpPr/>
            <p:nvPr/>
          </p:nvSpPr>
          <p:spPr>
            <a:xfrm>
              <a:off x="1125353" y="4430502"/>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29" name="Google Shape;429;p30"/>
            <p:cNvSpPr/>
            <p:nvPr/>
          </p:nvSpPr>
          <p:spPr>
            <a:xfrm>
              <a:off x="1276632" y="525580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30" name="Google Shape;430;p30"/>
            <p:cNvSpPr/>
            <p:nvPr/>
          </p:nvSpPr>
          <p:spPr>
            <a:xfrm>
              <a:off x="2664478" y="337829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31" name="Google Shape;431;p30"/>
            <p:cNvSpPr/>
            <p:nvPr/>
          </p:nvSpPr>
          <p:spPr>
            <a:xfrm>
              <a:off x="2326879" y="420778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32" name="Google Shape;432;p30"/>
            <p:cNvSpPr/>
            <p:nvPr/>
          </p:nvSpPr>
          <p:spPr>
            <a:xfrm>
              <a:off x="2418147" y="5405821"/>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33" name="Google Shape;433;p30"/>
            <p:cNvSpPr/>
            <p:nvPr/>
          </p:nvSpPr>
          <p:spPr>
            <a:xfrm>
              <a:off x="3561068" y="565456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34" name="Google Shape;434;p30"/>
            <p:cNvSpPr/>
            <p:nvPr/>
          </p:nvSpPr>
          <p:spPr>
            <a:xfrm>
              <a:off x="4252334" y="46106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35" name="Google Shape;435;p30"/>
            <p:cNvSpPr/>
            <p:nvPr/>
          </p:nvSpPr>
          <p:spPr>
            <a:xfrm>
              <a:off x="2082013" y="634368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36" name="Google Shape;436;p30"/>
            <p:cNvCxnSpPr>
              <a:stCxn id="428" idx="2"/>
              <a:endCxn id="429" idx="0"/>
            </p:cNvCxnSpPr>
            <p:nvPr/>
          </p:nvCxnSpPr>
          <p:spPr>
            <a:xfrm>
              <a:off x="1336953" y="4767702"/>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37" name="Google Shape;437;p30"/>
            <p:cNvCxnSpPr>
              <a:stCxn id="428" idx="3"/>
              <a:endCxn id="431" idx="1"/>
            </p:cNvCxnSpPr>
            <p:nvPr/>
          </p:nvCxnSpPr>
          <p:spPr>
            <a:xfrm rot="10800000" flipH="1">
              <a:off x="1548553" y="4376502"/>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38" name="Google Shape;438;p30"/>
            <p:cNvCxnSpPr>
              <a:stCxn id="430" idx="2"/>
              <a:endCxn id="431" idx="0"/>
            </p:cNvCxnSpPr>
            <p:nvPr/>
          </p:nvCxnSpPr>
          <p:spPr>
            <a:xfrm flipH="1">
              <a:off x="2538578" y="3715493"/>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39" name="Google Shape;439;p30"/>
            <p:cNvCxnSpPr>
              <a:stCxn id="433" idx="0"/>
              <a:endCxn id="434" idx="2"/>
            </p:cNvCxnSpPr>
            <p:nvPr/>
          </p:nvCxnSpPr>
          <p:spPr>
            <a:xfrm rot="10800000" flipH="1">
              <a:off x="3772668" y="4947760"/>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40" name="Google Shape;440;p30"/>
            <p:cNvCxnSpPr>
              <a:stCxn id="433" idx="1"/>
              <a:endCxn id="432" idx="3"/>
            </p:cNvCxnSpPr>
            <p:nvPr/>
          </p:nvCxnSpPr>
          <p:spPr>
            <a:xfrm rot="10800000">
              <a:off x="2841368" y="5574460"/>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41" name="Google Shape;441;p30"/>
            <p:cNvCxnSpPr>
              <a:stCxn id="429" idx="3"/>
              <a:endCxn id="432" idx="1"/>
            </p:cNvCxnSpPr>
            <p:nvPr/>
          </p:nvCxnSpPr>
          <p:spPr>
            <a:xfrm>
              <a:off x="1699832" y="5424408"/>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42" name="Google Shape;442;p30"/>
            <p:cNvCxnSpPr>
              <a:stCxn id="432" idx="2"/>
              <a:endCxn id="435" idx="0"/>
            </p:cNvCxnSpPr>
            <p:nvPr/>
          </p:nvCxnSpPr>
          <p:spPr>
            <a:xfrm flipH="1">
              <a:off x="2293747" y="5743021"/>
              <a:ext cx="336000" cy="600600"/>
            </a:xfrm>
            <a:prstGeom prst="straightConnector1">
              <a:avLst/>
            </a:prstGeom>
            <a:noFill/>
            <a:ln w="19050" cap="flat" cmpd="sng">
              <a:solidFill>
                <a:schemeClr val="dk2"/>
              </a:solidFill>
              <a:prstDash val="solid"/>
              <a:round/>
              <a:headEnd type="none" w="sm" len="sm"/>
              <a:tailEnd type="none" w="sm" len="sm"/>
            </a:ln>
          </p:spPr>
        </p:cxnSp>
        <p:sp>
          <p:nvSpPr>
            <p:cNvPr id="443" name="Google Shape;443;p30"/>
            <p:cNvSpPr/>
            <p:nvPr/>
          </p:nvSpPr>
          <p:spPr>
            <a:xfrm>
              <a:off x="3302856" y="453824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44" name="Google Shape;444;p30"/>
            <p:cNvCxnSpPr>
              <a:stCxn id="433" idx="0"/>
              <a:endCxn id="443" idx="2"/>
            </p:cNvCxnSpPr>
            <p:nvPr/>
          </p:nvCxnSpPr>
          <p:spPr>
            <a:xfrm rot="10800000">
              <a:off x="3514368" y="4875460"/>
              <a:ext cx="258300" cy="779100"/>
            </a:xfrm>
            <a:prstGeom prst="straightConnector1">
              <a:avLst/>
            </a:prstGeom>
            <a:noFill/>
            <a:ln w="19050" cap="flat" cmpd="sng">
              <a:solidFill>
                <a:schemeClr val="dk2"/>
              </a:solidFill>
              <a:prstDash val="solid"/>
              <a:round/>
              <a:headEnd type="none" w="sm" len="sm"/>
              <a:tailEnd type="none" w="sm" len="sm"/>
            </a:ln>
          </p:spPr>
        </p:cxnSp>
        <p:cxnSp>
          <p:nvCxnSpPr>
            <p:cNvPr id="445" name="Google Shape;445;p30"/>
            <p:cNvCxnSpPr/>
            <p:nvPr/>
          </p:nvCxnSpPr>
          <p:spPr>
            <a:xfrm>
              <a:off x="2538479" y="4544989"/>
              <a:ext cx="91268" cy="860832"/>
            </a:xfrm>
            <a:prstGeom prst="straightConnector1">
              <a:avLst/>
            </a:prstGeom>
            <a:noFill/>
            <a:ln w="19050" cap="flat" cmpd="sng">
              <a:solidFill>
                <a:schemeClr val="dk2"/>
              </a:solidFill>
              <a:prstDash val="solid"/>
              <a:round/>
              <a:headEnd type="none" w="sm" len="sm"/>
              <a:tailEnd type="none" w="sm" len="sm"/>
            </a:ln>
          </p:spPr>
        </p:cxnSp>
      </p:grpSp>
      <p:sp>
        <p:nvSpPr>
          <p:cNvPr id="446" name="Google Shape;446;p30"/>
          <p:cNvSpPr txBox="1"/>
          <p:nvPr/>
        </p:nvSpPr>
        <p:spPr>
          <a:xfrm>
            <a:off x="113786" y="4360302"/>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47" name="Google Shape;447;p30"/>
          <p:cNvSpPr/>
          <p:nvPr/>
        </p:nvSpPr>
        <p:spPr>
          <a:xfrm>
            <a:off x="3449267" y="3398602"/>
            <a:ext cx="2935450" cy="736820"/>
          </a:xfrm>
          <a:prstGeom prst="wedgeRectCallout">
            <a:avLst>
              <a:gd name="adj1" fmla="val 62883"/>
              <a:gd name="adj2" fmla="val -3449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Grab one element at a time from the perimeter</a:t>
            </a:r>
            <a:endParaRPr/>
          </a:p>
        </p:txBody>
      </p:sp>
      <p:sp>
        <p:nvSpPr>
          <p:cNvPr id="448" name="Google Shape;448;p30"/>
          <p:cNvSpPr/>
          <p:nvPr/>
        </p:nvSpPr>
        <p:spPr>
          <a:xfrm>
            <a:off x="3916299" y="4221022"/>
            <a:ext cx="2468400" cy="736800"/>
          </a:xfrm>
          <a:prstGeom prst="wedgeRectCallout">
            <a:avLst>
              <a:gd name="adj1" fmla="val 76718"/>
              <a:gd name="adj2" fmla="val -6803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Look at all that element’s children</a:t>
            </a:r>
            <a:endParaRPr/>
          </a:p>
        </p:txBody>
      </p:sp>
      <p:sp>
        <p:nvSpPr>
          <p:cNvPr id="449" name="Google Shape;449;p30"/>
          <p:cNvSpPr/>
          <p:nvPr/>
        </p:nvSpPr>
        <p:spPr>
          <a:xfrm>
            <a:off x="3916261" y="5043437"/>
            <a:ext cx="2468456" cy="736820"/>
          </a:xfrm>
          <a:prstGeom prst="wedgeRectCallout">
            <a:avLst>
              <a:gd name="adj1" fmla="val 85228"/>
              <a:gd name="adj2" fmla="val -8145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Add new ones to perimeter!</a:t>
            </a:r>
            <a:endParaRPr/>
          </a:p>
        </p:txBody>
      </p:sp>
      <p:sp>
        <p:nvSpPr>
          <p:cNvPr id="450" name="Google Shape;450;p30"/>
          <p:cNvSpPr txBox="1"/>
          <p:nvPr/>
        </p:nvSpPr>
        <p:spPr>
          <a:xfrm>
            <a:off x="6824900" y="1503750"/>
            <a:ext cx="4772100" cy="480101"/>
          </a:xfrm>
          <a:prstGeom prst="rect">
            <a:avLst/>
          </a:prstGeom>
          <a:solidFill>
            <a:srgbClr val="F2F2F2"/>
          </a:solid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accent3"/>
                </a:solidFill>
                <a:latin typeface="Consolas"/>
                <a:ea typeface="Consolas"/>
                <a:cs typeface="Consolas"/>
                <a:sym typeface="Consolas"/>
              </a:rPr>
              <a:t>Queue</a:t>
            </a:r>
            <a:r>
              <a:rPr lang="en-US" sz="1600" dirty="0">
                <a:solidFill>
                  <a:schemeClr val="dk1"/>
                </a:solidFill>
                <a:latin typeface="Consolas"/>
                <a:ea typeface="Consolas"/>
                <a:cs typeface="Consolas"/>
                <a:sym typeface="Consolas"/>
              </a:rPr>
              <a:t>&lt;</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&gt; perimeter = </a:t>
            </a:r>
            <a:r>
              <a:rPr lang="en-US" sz="1600" dirty="0">
                <a:solidFill>
                  <a:schemeClr val="accent2"/>
                </a:solidFill>
                <a:latin typeface="Consolas"/>
                <a:ea typeface="Consolas"/>
                <a:cs typeface="Consolas"/>
                <a:sym typeface="Consolas"/>
              </a:rPr>
              <a:t>new</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Queue</a:t>
            </a:r>
            <a:r>
              <a:rPr lang="en-US" sz="1600" dirty="0">
                <a:solidFill>
                  <a:schemeClr val="dk1"/>
                </a:solidFill>
                <a:latin typeface="Consolas"/>
                <a:ea typeface="Consolas"/>
                <a:cs typeface="Consolas"/>
                <a:sym typeface="Consolas"/>
              </a:rPr>
              <a:t>&lt;&gt;();</a:t>
            </a:r>
            <a:endParaRPr dirty="0">
              <a:solidFill>
                <a:schemeClr val="dk1"/>
              </a:solidFill>
            </a:endParaRPr>
          </a:p>
        </p:txBody>
      </p:sp>
      <p:sp>
        <p:nvSpPr>
          <p:cNvPr id="451" name="Google Shape;451;p30"/>
          <p:cNvSpPr txBox="1"/>
          <p:nvPr/>
        </p:nvSpPr>
        <p:spPr>
          <a:xfrm>
            <a:off x="6474950" y="1817100"/>
            <a:ext cx="54720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&lt;</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&gt; visited = </a:t>
            </a:r>
            <a:r>
              <a:rPr lang="en-US" sz="1600" dirty="0">
                <a:solidFill>
                  <a:schemeClr val="accent2"/>
                </a:solidFill>
                <a:latin typeface="Consolas"/>
                <a:ea typeface="Consolas"/>
                <a:cs typeface="Consolas"/>
                <a:sym typeface="Consolas"/>
              </a:rPr>
              <a:t>new</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&lt;&gt;();  </a:t>
            </a:r>
            <a:endParaRPr dirty="0"/>
          </a:p>
        </p:txBody>
      </p:sp>
      <p:sp>
        <p:nvSpPr>
          <p:cNvPr id="452" name="Google Shape;452;p30"/>
          <p:cNvSpPr txBox="1"/>
          <p:nvPr/>
        </p:nvSpPr>
        <p:spPr>
          <a:xfrm>
            <a:off x="6474950" y="2112475"/>
            <a:ext cx="5472000" cy="1022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p>
        </p:txBody>
      </p:sp>
      <p:sp>
        <p:nvSpPr>
          <p:cNvPr id="453" name="Google Shape;453;p30"/>
          <p:cNvSpPr txBox="1"/>
          <p:nvPr/>
        </p:nvSpPr>
        <p:spPr>
          <a:xfrm>
            <a:off x="6474950" y="2998975"/>
            <a:ext cx="5472000" cy="1071032"/>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dirty="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while</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dirty="0">
                <a:solidFill>
                  <a:schemeClr val="dk1"/>
                </a:solidFill>
                <a:latin typeface="Consolas"/>
                <a:ea typeface="Consolas"/>
                <a:cs typeface="Consolas"/>
                <a:sym typeface="Consolas"/>
              </a:rPr>
              <a:t>()) {</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 from =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dirty="0">
                <a:solidFill>
                  <a:schemeClr val="dk1"/>
                </a:solidFill>
                <a:latin typeface="Consolas"/>
                <a:ea typeface="Consolas"/>
                <a:cs typeface="Consolas"/>
                <a:sym typeface="Consolas"/>
              </a:rPr>
              <a:t>();</a:t>
            </a:r>
            <a:endParaRPr dirty="0"/>
          </a:p>
        </p:txBody>
      </p:sp>
      <p:sp>
        <p:nvSpPr>
          <p:cNvPr id="454" name="Google Shape;454;p30"/>
          <p:cNvSpPr txBox="1"/>
          <p:nvPr/>
        </p:nvSpPr>
        <p:spPr>
          <a:xfrm>
            <a:off x="6824900" y="3885900"/>
            <a:ext cx="5472000" cy="775567"/>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for</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Edge</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edge</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dirty="0">
                <a:solidFill>
                  <a:schemeClr val="dk1"/>
                </a:solidFill>
                <a:latin typeface="Consolas"/>
                <a:ea typeface="Consolas"/>
                <a:cs typeface="Consolas"/>
                <a:sym typeface="Consolas"/>
              </a:rPr>
              <a:t>(from)) {</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dirty="0">
                <a:solidFill>
                  <a:schemeClr val="dk1"/>
                </a:solidFill>
                <a:latin typeface="Consolas"/>
                <a:ea typeface="Consolas"/>
                <a:cs typeface="Consolas"/>
                <a:sym typeface="Consolas"/>
              </a:rPr>
              <a:t>();</a:t>
            </a:r>
            <a:endParaRPr dirty="0"/>
          </a:p>
        </p:txBody>
      </p:sp>
      <p:sp>
        <p:nvSpPr>
          <p:cNvPr id="455" name="Google Shape;455;p30"/>
          <p:cNvSpPr txBox="1"/>
          <p:nvPr/>
        </p:nvSpPr>
        <p:spPr>
          <a:xfrm>
            <a:off x="6824900" y="4180475"/>
            <a:ext cx="5122200" cy="2462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if</a:t>
            </a: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a:solidFill>
                  <a:schemeClr val="dk1"/>
                </a:solidFill>
                <a:latin typeface="Consolas"/>
                <a:ea typeface="Consolas"/>
                <a:cs typeface="Consolas"/>
                <a:sym typeface="Consolas"/>
              </a:rPr>
              <a:t>(to))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par>
                                <p:cTn id="11" presetID="10" presetClass="entr" presetSubtype="0" fill="hold" nodeType="withEffect">
                                  <p:stCondLst>
                                    <p:cond delay="0"/>
                                  </p:stCondLst>
                                  <p:childTnLst>
                                    <p:set>
                                      <p:cBhvr>
                                        <p:cTn id="12" dur="1" fill="hold">
                                          <p:stCondLst>
                                            <p:cond delay="0"/>
                                          </p:stCondLst>
                                        </p:cTn>
                                        <p:tgtEl>
                                          <p:spTgt spid="426"/>
                                        </p:tgtEl>
                                        <p:attrNameLst>
                                          <p:attrName>style.visibility</p:attrName>
                                        </p:attrNameLst>
                                      </p:cBhvr>
                                      <p:to>
                                        <p:strVal val="visible"/>
                                      </p:to>
                                    </p:set>
                                    <p:animEffect transition="in" filter="fade">
                                      <p:cBhvr>
                                        <p:cTn id="13" dur="1000"/>
                                        <p:tgtEl>
                                          <p:spTgt spid="426"/>
                                        </p:tgtEl>
                                      </p:cBhvr>
                                    </p:animEffect>
                                  </p:childTnLst>
                                </p:cTn>
                              </p:par>
                              <p:par>
                                <p:cTn id="14" presetID="10" presetClass="entr" presetSubtype="0" fill="hold" nodeType="withEffect">
                                  <p:stCondLst>
                                    <p:cond delay="0"/>
                                  </p:stCondLst>
                                  <p:childTnLst>
                                    <p:set>
                                      <p:cBhvr>
                                        <p:cTn id="15" dur="1" fill="hold">
                                          <p:stCondLst>
                                            <p:cond delay="0"/>
                                          </p:stCondLst>
                                        </p:cTn>
                                        <p:tgtEl>
                                          <p:spTgt spid="446"/>
                                        </p:tgtEl>
                                        <p:attrNameLst>
                                          <p:attrName>style.visibility</p:attrName>
                                        </p:attrNameLst>
                                      </p:cBhvr>
                                      <p:to>
                                        <p:strVal val="visible"/>
                                      </p:to>
                                    </p:set>
                                    <p:animEffect transition="in" filter="fade">
                                      <p:cBhvr>
                                        <p:cTn id="16" dur="1000"/>
                                        <p:tgtEl>
                                          <p:spTgt spid="4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51"/>
                                        </p:tgtEl>
                                        <p:attrNameLst>
                                          <p:attrName>style.visibility</p:attrName>
                                        </p:attrNameLst>
                                      </p:cBhvr>
                                      <p:to>
                                        <p:strVal val="visible"/>
                                      </p:to>
                                    </p:set>
                                    <p:animEffect transition="in" filter="fade">
                                      <p:cBhvr>
                                        <p:cTn id="21" dur="1000"/>
                                        <p:tgtEl>
                                          <p:spTgt spid="4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25"/>
                                        </p:tgtEl>
                                        <p:attrNameLst>
                                          <p:attrName>style.visibility</p:attrName>
                                        </p:attrNameLst>
                                      </p:cBhvr>
                                      <p:to>
                                        <p:strVal val="visible"/>
                                      </p:to>
                                    </p:set>
                                    <p:animEffect transition="in" filter="fade">
                                      <p:cBhvr>
                                        <p:cTn id="26" dur="1000"/>
                                        <p:tgtEl>
                                          <p:spTgt spid="425"/>
                                        </p:tgtEl>
                                      </p:cBhvr>
                                    </p:animEffect>
                                  </p:childTnLst>
                                </p:cTn>
                              </p:par>
                              <p:par>
                                <p:cTn id="27" presetID="10" presetClass="entr" presetSubtype="0" fill="hold" nodeType="withEffect">
                                  <p:stCondLst>
                                    <p:cond delay="0"/>
                                  </p:stCondLst>
                                  <p:childTnLst>
                                    <p:set>
                                      <p:cBhvr>
                                        <p:cTn id="28" dur="1" fill="hold">
                                          <p:stCondLst>
                                            <p:cond delay="0"/>
                                          </p:stCondLst>
                                        </p:cTn>
                                        <p:tgtEl>
                                          <p:spTgt spid="452"/>
                                        </p:tgtEl>
                                        <p:attrNameLst>
                                          <p:attrName>style.visibility</p:attrName>
                                        </p:attrNameLst>
                                      </p:cBhvr>
                                      <p:to>
                                        <p:strVal val="visible"/>
                                      </p:to>
                                    </p:set>
                                    <p:animEffect transition="in" filter="fade">
                                      <p:cBhvr>
                                        <p:cTn id="29" dur="1000"/>
                                        <p:tgtEl>
                                          <p:spTgt spid="45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47"/>
                                        </p:tgtEl>
                                        <p:attrNameLst>
                                          <p:attrName>style.visibility</p:attrName>
                                        </p:attrNameLst>
                                      </p:cBhvr>
                                      <p:to>
                                        <p:strVal val="visible"/>
                                      </p:to>
                                    </p:set>
                                    <p:animEffect transition="in" filter="fade">
                                      <p:cBhvr>
                                        <p:cTn id="34" dur="1000"/>
                                        <p:tgtEl>
                                          <p:spTgt spid="447"/>
                                        </p:tgtEl>
                                      </p:cBhvr>
                                    </p:animEffect>
                                  </p:childTnLst>
                                </p:cTn>
                              </p:par>
                              <p:par>
                                <p:cTn id="35" presetID="10" presetClass="entr" presetSubtype="0" fill="hold" nodeType="withEffect">
                                  <p:stCondLst>
                                    <p:cond delay="0"/>
                                  </p:stCondLst>
                                  <p:childTnLst>
                                    <p:set>
                                      <p:cBhvr>
                                        <p:cTn id="36" dur="1" fill="hold">
                                          <p:stCondLst>
                                            <p:cond delay="0"/>
                                          </p:stCondLst>
                                        </p:cTn>
                                        <p:tgtEl>
                                          <p:spTgt spid="453"/>
                                        </p:tgtEl>
                                        <p:attrNameLst>
                                          <p:attrName>style.visibility</p:attrName>
                                        </p:attrNameLst>
                                      </p:cBhvr>
                                      <p:to>
                                        <p:strVal val="visible"/>
                                      </p:to>
                                    </p:set>
                                    <p:animEffect transition="in" filter="fade">
                                      <p:cBhvr>
                                        <p:cTn id="37" dur="1000"/>
                                        <p:tgtEl>
                                          <p:spTgt spid="4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8"/>
                                        </p:tgtEl>
                                        <p:attrNameLst>
                                          <p:attrName>style.visibility</p:attrName>
                                        </p:attrNameLst>
                                      </p:cBhvr>
                                      <p:to>
                                        <p:strVal val="visible"/>
                                      </p:to>
                                    </p:set>
                                    <p:animEffect transition="in" filter="fade">
                                      <p:cBhvr>
                                        <p:cTn id="42" dur="1000"/>
                                        <p:tgtEl>
                                          <p:spTgt spid="448"/>
                                        </p:tgtEl>
                                      </p:cBhvr>
                                    </p:animEffect>
                                  </p:childTnLst>
                                </p:cTn>
                              </p:par>
                              <p:par>
                                <p:cTn id="43" presetID="10" presetClass="entr" presetSubtype="0" fill="hold" nodeType="withEffect">
                                  <p:stCondLst>
                                    <p:cond delay="0"/>
                                  </p:stCondLst>
                                  <p:childTnLst>
                                    <p:set>
                                      <p:cBhvr>
                                        <p:cTn id="44" dur="1" fill="hold">
                                          <p:stCondLst>
                                            <p:cond delay="0"/>
                                          </p:stCondLst>
                                        </p:cTn>
                                        <p:tgtEl>
                                          <p:spTgt spid="454"/>
                                        </p:tgtEl>
                                        <p:attrNameLst>
                                          <p:attrName>style.visibility</p:attrName>
                                        </p:attrNameLst>
                                      </p:cBhvr>
                                      <p:to>
                                        <p:strVal val="visible"/>
                                      </p:to>
                                    </p:set>
                                    <p:animEffect transition="in" filter="fade">
                                      <p:cBhvr>
                                        <p:cTn id="45" dur="1500"/>
                                        <p:tgtEl>
                                          <p:spTgt spid="45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49"/>
                                        </p:tgtEl>
                                        <p:attrNameLst>
                                          <p:attrName>style.visibility</p:attrName>
                                        </p:attrNameLst>
                                      </p:cBhvr>
                                      <p:to>
                                        <p:strVal val="visible"/>
                                      </p:to>
                                    </p:set>
                                    <p:animEffect transition="in" filter="fade">
                                      <p:cBhvr>
                                        <p:cTn id="50" dur="1000"/>
                                        <p:tgtEl>
                                          <p:spTgt spid="449"/>
                                        </p:tgtEl>
                                      </p:cBhvr>
                                    </p:animEffect>
                                  </p:childTnLst>
                                </p:cTn>
                              </p:par>
                              <p:par>
                                <p:cTn id="51" presetID="10" presetClass="entr" presetSubtype="0" fill="hold" nodeType="withEffect">
                                  <p:stCondLst>
                                    <p:cond delay="0"/>
                                  </p:stCondLst>
                                  <p:childTnLst>
                                    <p:set>
                                      <p:cBhvr>
                                        <p:cTn id="52" dur="1" fill="hold">
                                          <p:stCondLst>
                                            <p:cond delay="0"/>
                                          </p:stCondLst>
                                        </p:cTn>
                                        <p:tgtEl>
                                          <p:spTgt spid="455"/>
                                        </p:tgtEl>
                                        <p:attrNameLst>
                                          <p:attrName>style.visibility</p:attrName>
                                        </p:attrNameLst>
                                      </p:cBhvr>
                                      <p:to>
                                        <p:strVal val="visible"/>
                                      </p:to>
                                    </p:set>
                                    <p:animEffect transition="in" filter="fade">
                                      <p:cBhvr>
                                        <p:cTn id="53" dur="10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 In Action</a:t>
            </a:r>
            <a:endParaRPr/>
          </a:p>
        </p:txBody>
      </p:sp>
      <p:sp>
        <p:nvSpPr>
          <p:cNvPr id="462" name="Google Shape;462;p31"/>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463" name="Google Shape;463;p31"/>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perimeter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&lt;&gt;();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464" name="Google Shape;464;p31"/>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65" name="Google Shape;465;p31"/>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66" name="Google Shape;466;p31"/>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67" name="Google Shape;467;p31"/>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68" name="Google Shape;468;p31"/>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69" name="Google Shape;469;p31"/>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70" name="Google Shape;470;p31"/>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71" name="Google Shape;471;p31"/>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72" name="Google Shape;472;p31"/>
          <p:cNvCxnSpPr>
            <a:stCxn id="464" idx="2"/>
            <a:endCxn id="465"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73" name="Google Shape;473;p31"/>
          <p:cNvCxnSpPr>
            <a:stCxn id="464" idx="3"/>
            <a:endCxn id="467"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74" name="Google Shape;474;p31"/>
          <p:cNvCxnSpPr>
            <a:stCxn id="466" idx="2"/>
            <a:endCxn id="467"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75" name="Google Shape;475;p31"/>
          <p:cNvCxnSpPr>
            <a:stCxn id="469" idx="0"/>
            <a:endCxn id="470"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76" name="Google Shape;476;p31"/>
          <p:cNvCxnSpPr>
            <a:stCxn id="469" idx="1"/>
            <a:endCxn id="468"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77" name="Google Shape;477;p31"/>
          <p:cNvCxnSpPr>
            <a:stCxn id="465" idx="3"/>
            <a:endCxn id="468"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78" name="Google Shape;478;p31"/>
          <p:cNvCxnSpPr>
            <a:stCxn id="468" idx="2"/>
            <a:endCxn id="471"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479" name="Google Shape;479;p31"/>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80" name="Google Shape;480;p31"/>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481" name="Google Shape;481;p31"/>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82" name="Google Shape;482;p31"/>
          <p:cNvCxnSpPr>
            <a:stCxn id="469" idx="0"/>
            <a:endCxn id="481"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483" name="Google Shape;483;p31"/>
          <p:cNvSpPr/>
          <p:nvPr/>
        </p:nvSpPr>
        <p:spPr>
          <a:xfrm>
            <a:off x="1075351" y="404090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4" name="Google Shape;484;p31"/>
          <p:cNvSpPr/>
          <p:nvPr/>
        </p:nvSpPr>
        <p:spPr>
          <a:xfrm>
            <a:off x="1244568" y="48661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5" name="Google Shape;485;p31"/>
          <p:cNvSpPr/>
          <p:nvPr/>
        </p:nvSpPr>
        <p:spPr>
          <a:xfrm>
            <a:off x="2007229" y="593624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1"/>
          <p:cNvSpPr/>
          <p:nvPr/>
        </p:nvSpPr>
        <p:spPr>
          <a:xfrm>
            <a:off x="2338110" y="49983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7" name="Google Shape;487;p31"/>
          <p:cNvSpPr/>
          <p:nvPr/>
        </p:nvSpPr>
        <p:spPr>
          <a:xfrm>
            <a:off x="3511081"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8" name="Google Shape;488;p31"/>
          <p:cNvSpPr/>
          <p:nvPr/>
        </p:nvSpPr>
        <p:spPr>
          <a:xfrm>
            <a:off x="3253216"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9" name="Google Shape;489;p31"/>
          <p:cNvSpPr/>
          <p:nvPr/>
        </p:nvSpPr>
        <p:spPr>
          <a:xfrm>
            <a:off x="4202320" y="4221026"/>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1"/>
          <p:cNvSpPr/>
          <p:nvPr/>
        </p:nvSpPr>
        <p:spPr>
          <a:xfrm>
            <a:off x="2254116"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1" name="Google Shape;491;p31"/>
          <p:cNvSpPr/>
          <p:nvPr/>
        </p:nvSpPr>
        <p:spPr>
          <a:xfrm>
            <a:off x="2614465" y="2987742"/>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492" name="Google Shape;492;p31"/>
          <p:cNvCxnSpPr>
            <a:stCxn id="467" idx="2"/>
            <a:endCxn id="468"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493" name="Google Shape;493;p31"/>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494" name="Google Shape;494;p31"/>
          <p:cNvSpPr txBox="1"/>
          <p:nvPr/>
        </p:nvSpPr>
        <p:spPr>
          <a:xfrm>
            <a:off x="1382316"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495" name="Google Shape;495;p31"/>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6" name="Google Shape;496;p31"/>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7" name="Google Shape;497;p31"/>
          <p:cNvSpPr txBox="1"/>
          <p:nvPr/>
        </p:nvSpPr>
        <p:spPr>
          <a:xfrm>
            <a:off x="1770709"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498" name="Google Shape;498;p31"/>
          <p:cNvSpPr txBox="1"/>
          <p:nvPr/>
        </p:nvSpPr>
        <p:spPr>
          <a:xfrm>
            <a:off x="2150257"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499" name="Google Shape;499;p31"/>
          <p:cNvSpPr txBox="1"/>
          <p:nvPr/>
        </p:nvSpPr>
        <p:spPr>
          <a:xfrm>
            <a:off x="2534704" y="184301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00" name="Google Shape;500;p31"/>
          <p:cNvSpPr txBox="1"/>
          <p:nvPr/>
        </p:nvSpPr>
        <p:spPr>
          <a:xfrm>
            <a:off x="2923097" y="184572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01" name="Google Shape;501;p31"/>
          <p:cNvSpPr txBox="1"/>
          <p:nvPr/>
        </p:nvSpPr>
        <p:spPr>
          <a:xfrm>
            <a:off x="3302645" y="18464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02" name="Google Shape;502;p31"/>
          <p:cNvSpPr txBox="1"/>
          <p:nvPr/>
        </p:nvSpPr>
        <p:spPr>
          <a:xfrm>
            <a:off x="3696197"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03" name="Google Shape;503;p31"/>
          <p:cNvSpPr txBox="1"/>
          <p:nvPr/>
        </p:nvSpPr>
        <p:spPr>
          <a:xfrm>
            <a:off x="4084590"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04" name="Google Shape;504;p31"/>
          <p:cNvSpPr txBox="1"/>
          <p:nvPr/>
        </p:nvSpPr>
        <p:spPr>
          <a:xfrm>
            <a:off x="4464138"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animEffect transition="in" filter="fade">
                                      <p:cBhvr>
                                        <p:cTn id="7" dur="500"/>
                                        <p:tgtEl>
                                          <p:spTgt spid="483"/>
                                        </p:tgtEl>
                                      </p:cBhvr>
                                    </p:animEffect>
                                  </p:childTnLst>
                                </p:cTn>
                              </p:par>
                              <p:par>
                                <p:cTn id="8" presetID="10" presetClass="entr" presetSubtype="0" fill="hold" nodeType="withEffect">
                                  <p:stCondLst>
                                    <p:cond delay="0"/>
                                  </p:stCondLst>
                                  <p:childTnLst>
                                    <p:set>
                                      <p:cBhvr>
                                        <p:cTn id="9" dur="1" fill="hold">
                                          <p:stCondLst>
                                            <p:cond delay="0"/>
                                          </p:stCondLst>
                                        </p:cTn>
                                        <p:tgtEl>
                                          <p:spTgt spid="494"/>
                                        </p:tgtEl>
                                        <p:attrNameLst>
                                          <p:attrName>style.visibility</p:attrName>
                                        </p:attrNameLst>
                                      </p:cBhvr>
                                      <p:to>
                                        <p:strVal val="visible"/>
                                      </p:to>
                                    </p:set>
                                    <p:animEffect transition="in" filter="fade">
                                      <p:cBhvr>
                                        <p:cTn id="10" dur="500"/>
                                        <p:tgtEl>
                                          <p:spTgt spid="49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8" fill="hold" nodeType="clickEffect">
                                  <p:stCondLst>
                                    <p:cond delay="0"/>
                                  </p:stCondLst>
                                  <p:childTnLst>
                                    <p:anim calcmode="lin" valueType="num">
                                      <p:cBhvr additive="base">
                                        <p:cTn id="14" dur="500"/>
                                        <p:tgtEl>
                                          <p:spTgt spid="494"/>
                                        </p:tgtEl>
                                        <p:attrNameLst>
                                          <p:attrName>ppt_x</p:attrName>
                                        </p:attrNameLst>
                                      </p:cBhvr>
                                      <p:tavLst>
                                        <p:tav tm="0">
                                          <p:val>
                                            <p:strVal val="#ppt_x"/>
                                          </p:val>
                                        </p:tav>
                                        <p:tav tm="100000">
                                          <p:val>
                                            <p:strVal val="#ppt_x-1"/>
                                          </p:val>
                                        </p:tav>
                                      </p:tavLst>
                                    </p:anim>
                                    <p:set>
                                      <p:cBhvr>
                                        <p:cTn id="15" dur="1" fill="hold">
                                          <p:stCondLst>
                                            <p:cond delay="500"/>
                                          </p:stCondLst>
                                        </p:cTn>
                                        <p:tgtEl>
                                          <p:spTgt spid="494"/>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97"/>
                                        </p:tgtEl>
                                        <p:attrNameLst>
                                          <p:attrName>style.visibility</p:attrName>
                                        </p:attrNameLst>
                                      </p:cBhvr>
                                      <p:to>
                                        <p:strVal val="visible"/>
                                      </p:to>
                                    </p:set>
                                    <p:animEffect transition="in" filter="fade">
                                      <p:cBhvr>
                                        <p:cTn id="19" dur="500"/>
                                        <p:tgtEl>
                                          <p:spTgt spid="49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84"/>
                                        </p:tgtEl>
                                        <p:attrNameLst>
                                          <p:attrName>style.visibility</p:attrName>
                                        </p:attrNameLst>
                                      </p:cBhvr>
                                      <p:to>
                                        <p:strVal val="visible"/>
                                      </p:to>
                                    </p:set>
                                    <p:animEffect transition="in" filter="fade">
                                      <p:cBhvr>
                                        <p:cTn id="23" dur="500"/>
                                        <p:tgtEl>
                                          <p:spTgt spid="48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498"/>
                                        </p:tgtEl>
                                        <p:attrNameLst>
                                          <p:attrName>style.visibility</p:attrName>
                                        </p:attrNameLst>
                                      </p:cBhvr>
                                      <p:to>
                                        <p:strVal val="visible"/>
                                      </p:to>
                                    </p:set>
                                    <p:animEffect transition="in" filter="fade">
                                      <p:cBhvr>
                                        <p:cTn id="27" dur="500"/>
                                        <p:tgtEl>
                                          <p:spTgt spid="49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490"/>
                                        </p:tgtEl>
                                        <p:attrNameLst>
                                          <p:attrName>style.visibility</p:attrName>
                                        </p:attrNameLst>
                                      </p:cBhvr>
                                      <p:to>
                                        <p:strVal val="visible"/>
                                      </p:to>
                                    </p:set>
                                    <p:animEffect transition="in" filter="fade">
                                      <p:cBhvr>
                                        <p:cTn id="31" dur="500"/>
                                        <p:tgtEl>
                                          <p:spTgt spid="49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xit" presetSubtype="8" fill="hold" nodeType="clickEffect">
                                  <p:stCondLst>
                                    <p:cond delay="0"/>
                                  </p:stCondLst>
                                  <p:childTnLst>
                                    <p:anim calcmode="lin" valueType="num">
                                      <p:cBhvr additive="base">
                                        <p:cTn id="35" dur="500"/>
                                        <p:tgtEl>
                                          <p:spTgt spid="497"/>
                                        </p:tgtEl>
                                        <p:attrNameLst>
                                          <p:attrName>ppt_x</p:attrName>
                                        </p:attrNameLst>
                                      </p:cBhvr>
                                      <p:tavLst>
                                        <p:tav tm="0">
                                          <p:val>
                                            <p:strVal val="#ppt_x"/>
                                          </p:val>
                                        </p:tav>
                                        <p:tav tm="100000">
                                          <p:val>
                                            <p:strVal val="#ppt_x-1"/>
                                          </p:val>
                                        </p:tav>
                                      </p:tavLst>
                                    </p:anim>
                                    <p:set>
                                      <p:cBhvr>
                                        <p:cTn id="36" dur="1" fill="hold">
                                          <p:stCondLst>
                                            <p:cond delay="500"/>
                                          </p:stCondLst>
                                        </p:cTn>
                                        <p:tgtEl>
                                          <p:spTgt spid="49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99"/>
                                        </p:tgtEl>
                                        <p:attrNameLst>
                                          <p:attrName>style.visibility</p:attrName>
                                        </p:attrNameLst>
                                      </p:cBhvr>
                                      <p:to>
                                        <p:strVal val="visible"/>
                                      </p:to>
                                    </p:set>
                                    <p:animEffect transition="in" filter="fade">
                                      <p:cBhvr>
                                        <p:cTn id="40" dur="500"/>
                                        <p:tgtEl>
                                          <p:spTgt spid="499"/>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486"/>
                                        </p:tgtEl>
                                        <p:attrNameLst>
                                          <p:attrName>style.visibility</p:attrName>
                                        </p:attrNameLst>
                                      </p:cBhvr>
                                      <p:to>
                                        <p:strVal val="visible"/>
                                      </p:to>
                                    </p:set>
                                    <p:animEffect transition="in" filter="fade">
                                      <p:cBhvr>
                                        <p:cTn id="44" dur="500"/>
                                        <p:tgtEl>
                                          <p:spTgt spid="48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498"/>
                                        </p:tgtEl>
                                        <p:attrNameLst>
                                          <p:attrName>ppt_x</p:attrName>
                                        </p:attrNameLst>
                                      </p:cBhvr>
                                      <p:tavLst>
                                        <p:tav tm="0">
                                          <p:val>
                                            <p:strVal val="#ppt_x"/>
                                          </p:val>
                                        </p:tav>
                                        <p:tav tm="100000">
                                          <p:val>
                                            <p:strVal val="#ppt_x-1"/>
                                          </p:val>
                                        </p:tav>
                                      </p:tavLst>
                                    </p:anim>
                                    <p:set>
                                      <p:cBhvr>
                                        <p:cTn id="49" dur="1" fill="hold">
                                          <p:stCondLst>
                                            <p:cond delay="500"/>
                                          </p:stCondLst>
                                        </p:cTn>
                                        <p:tgtEl>
                                          <p:spTgt spid="498"/>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500"/>
                                        </p:tgtEl>
                                        <p:attrNameLst>
                                          <p:attrName>style.visibility</p:attrName>
                                        </p:attrNameLst>
                                      </p:cBhvr>
                                      <p:to>
                                        <p:strVal val="visible"/>
                                      </p:to>
                                    </p:set>
                                    <p:animEffect transition="in" filter="fade">
                                      <p:cBhvr>
                                        <p:cTn id="53" dur="500"/>
                                        <p:tgtEl>
                                          <p:spTgt spid="50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491"/>
                                        </p:tgtEl>
                                        <p:attrNameLst>
                                          <p:attrName>style.visibility</p:attrName>
                                        </p:attrNameLst>
                                      </p:cBhvr>
                                      <p:to>
                                        <p:strVal val="visible"/>
                                      </p:to>
                                    </p:set>
                                    <p:animEffect transition="in" filter="fade">
                                      <p:cBhvr>
                                        <p:cTn id="57" dur="500"/>
                                        <p:tgtEl>
                                          <p:spTgt spid="49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xit" presetSubtype="8" fill="hold" nodeType="clickEffect">
                                  <p:stCondLst>
                                    <p:cond delay="0"/>
                                  </p:stCondLst>
                                  <p:childTnLst>
                                    <p:anim calcmode="lin" valueType="num">
                                      <p:cBhvr additive="base">
                                        <p:cTn id="61" dur="500"/>
                                        <p:tgtEl>
                                          <p:spTgt spid="499"/>
                                        </p:tgtEl>
                                        <p:attrNameLst>
                                          <p:attrName>ppt_x</p:attrName>
                                        </p:attrNameLst>
                                      </p:cBhvr>
                                      <p:tavLst>
                                        <p:tav tm="0">
                                          <p:val>
                                            <p:strVal val="#ppt_x"/>
                                          </p:val>
                                        </p:tav>
                                        <p:tav tm="100000">
                                          <p:val>
                                            <p:strVal val="#ppt_x-1"/>
                                          </p:val>
                                        </p:tav>
                                      </p:tavLst>
                                    </p:anim>
                                    <p:set>
                                      <p:cBhvr>
                                        <p:cTn id="62" dur="1" fill="hold">
                                          <p:stCondLst>
                                            <p:cond delay="500"/>
                                          </p:stCondLst>
                                        </p:cTn>
                                        <p:tgtEl>
                                          <p:spTgt spid="499"/>
                                        </p:tgtEl>
                                        <p:attrNameLst>
                                          <p:attrName>style.visibility</p:attrName>
                                        </p:attrNameLst>
                                      </p:cBhvr>
                                      <p:to>
                                        <p:strVal val="hidden"/>
                                      </p:to>
                                    </p:se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501"/>
                                        </p:tgtEl>
                                        <p:attrNameLst>
                                          <p:attrName>style.visibility</p:attrName>
                                        </p:attrNameLst>
                                      </p:cBhvr>
                                      <p:to>
                                        <p:strVal val="visible"/>
                                      </p:to>
                                    </p:set>
                                    <p:animEffect transition="in" filter="fade">
                                      <p:cBhvr>
                                        <p:cTn id="66" dur="500"/>
                                        <p:tgtEl>
                                          <p:spTgt spid="501"/>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487"/>
                                        </p:tgtEl>
                                        <p:attrNameLst>
                                          <p:attrName>style.visibility</p:attrName>
                                        </p:attrNameLst>
                                      </p:cBhvr>
                                      <p:to>
                                        <p:strVal val="visible"/>
                                      </p:to>
                                    </p:set>
                                    <p:animEffect transition="in" filter="fade">
                                      <p:cBhvr>
                                        <p:cTn id="70" dur="500"/>
                                        <p:tgtEl>
                                          <p:spTgt spid="487"/>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502"/>
                                        </p:tgtEl>
                                        <p:attrNameLst>
                                          <p:attrName>style.visibility</p:attrName>
                                        </p:attrNameLst>
                                      </p:cBhvr>
                                      <p:to>
                                        <p:strVal val="visible"/>
                                      </p:to>
                                    </p:set>
                                    <p:animEffect transition="in" filter="fade">
                                      <p:cBhvr>
                                        <p:cTn id="74" dur="500"/>
                                        <p:tgtEl>
                                          <p:spTgt spid="502"/>
                                        </p:tgtEl>
                                      </p:cBhvr>
                                    </p:animEffect>
                                  </p:childTnLst>
                                </p:cTn>
                              </p:par>
                            </p:childTnLst>
                          </p:cTn>
                        </p:par>
                        <p:par>
                          <p:cTn id="75" fill="hold">
                            <p:stCondLst>
                              <p:cond delay="2000"/>
                            </p:stCondLst>
                            <p:childTnLst>
                              <p:par>
                                <p:cTn id="76" presetID="10" presetClass="entr" presetSubtype="0" fill="hold" nodeType="afterEffect">
                                  <p:stCondLst>
                                    <p:cond delay="0"/>
                                  </p:stCondLst>
                                  <p:childTnLst>
                                    <p:set>
                                      <p:cBhvr>
                                        <p:cTn id="77" dur="1" fill="hold">
                                          <p:stCondLst>
                                            <p:cond delay="0"/>
                                          </p:stCondLst>
                                        </p:cTn>
                                        <p:tgtEl>
                                          <p:spTgt spid="485"/>
                                        </p:tgtEl>
                                        <p:attrNameLst>
                                          <p:attrName>style.visibility</p:attrName>
                                        </p:attrNameLst>
                                      </p:cBhvr>
                                      <p:to>
                                        <p:strVal val="visible"/>
                                      </p:to>
                                    </p:set>
                                    <p:animEffect transition="in" filter="fade">
                                      <p:cBhvr>
                                        <p:cTn id="78" dur="500"/>
                                        <p:tgtEl>
                                          <p:spTgt spid="485"/>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xit" presetSubtype="8" fill="hold" nodeType="clickEffect">
                                  <p:stCondLst>
                                    <p:cond delay="0"/>
                                  </p:stCondLst>
                                  <p:childTnLst>
                                    <p:anim calcmode="lin" valueType="num">
                                      <p:cBhvr additive="base">
                                        <p:cTn id="82" dur="500"/>
                                        <p:tgtEl>
                                          <p:spTgt spid="500"/>
                                        </p:tgtEl>
                                        <p:attrNameLst>
                                          <p:attrName>ppt_x</p:attrName>
                                        </p:attrNameLst>
                                      </p:cBhvr>
                                      <p:tavLst>
                                        <p:tav tm="0">
                                          <p:val>
                                            <p:strVal val="#ppt_x"/>
                                          </p:val>
                                        </p:tav>
                                        <p:tav tm="100000">
                                          <p:val>
                                            <p:strVal val="#ppt_x-1"/>
                                          </p:val>
                                        </p:tav>
                                      </p:tavLst>
                                    </p:anim>
                                    <p:set>
                                      <p:cBhvr>
                                        <p:cTn id="83" dur="1" fill="hold">
                                          <p:stCondLst>
                                            <p:cond delay="500"/>
                                          </p:stCondLst>
                                        </p:cTn>
                                        <p:tgtEl>
                                          <p:spTgt spid="500"/>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 presetClass="exit" presetSubtype="8" fill="hold" nodeType="clickEffect">
                                  <p:stCondLst>
                                    <p:cond delay="0"/>
                                  </p:stCondLst>
                                  <p:childTnLst>
                                    <p:anim calcmode="lin" valueType="num">
                                      <p:cBhvr additive="base">
                                        <p:cTn id="87" dur="500"/>
                                        <p:tgtEl>
                                          <p:spTgt spid="501"/>
                                        </p:tgtEl>
                                        <p:attrNameLst>
                                          <p:attrName>ppt_x</p:attrName>
                                        </p:attrNameLst>
                                      </p:cBhvr>
                                      <p:tavLst>
                                        <p:tav tm="0">
                                          <p:val>
                                            <p:strVal val="#ppt_x"/>
                                          </p:val>
                                        </p:tav>
                                        <p:tav tm="100000">
                                          <p:val>
                                            <p:strVal val="#ppt_x-1"/>
                                          </p:val>
                                        </p:tav>
                                      </p:tavLst>
                                    </p:anim>
                                    <p:set>
                                      <p:cBhvr>
                                        <p:cTn id="88" dur="1" fill="hold">
                                          <p:stCondLst>
                                            <p:cond delay="500"/>
                                          </p:stCondLst>
                                        </p:cTn>
                                        <p:tgtEl>
                                          <p:spTgt spid="501"/>
                                        </p:tgtEl>
                                        <p:attrNameLst>
                                          <p:attrName>style.visibility</p:attrName>
                                        </p:attrNameLst>
                                      </p:cBhvr>
                                      <p:to>
                                        <p:strVal val="hidden"/>
                                      </p:to>
                                    </p:se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fade">
                                      <p:cBhvr>
                                        <p:cTn id="92" dur="500"/>
                                        <p:tgtEl>
                                          <p:spTgt spid="488"/>
                                        </p:tgtEl>
                                      </p:cBhvr>
                                    </p:animEffect>
                                  </p:childTnLst>
                                </p:cTn>
                              </p:par>
                            </p:childTnLst>
                          </p:cTn>
                        </p:par>
                        <p:par>
                          <p:cTn id="93" fill="hold">
                            <p:stCondLst>
                              <p:cond delay="1000"/>
                            </p:stCondLst>
                            <p:childTnLst>
                              <p:par>
                                <p:cTn id="94" presetID="10" presetClass="entr" presetSubtype="0" fill="hold" nodeType="afterEffect">
                                  <p:stCondLst>
                                    <p:cond delay="0"/>
                                  </p:stCondLst>
                                  <p:childTnLst>
                                    <p:set>
                                      <p:cBhvr>
                                        <p:cTn id="95" dur="1" fill="hold">
                                          <p:stCondLst>
                                            <p:cond delay="0"/>
                                          </p:stCondLst>
                                        </p:cTn>
                                        <p:tgtEl>
                                          <p:spTgt spid="503"/>
                                        </p:tgtEl>
                                        <p:attrNameLst>
                                          <p:attrName>style.visibility</p:attrName>
                                        </p:attrNameLst>
                                      </p:cBhvr>
                                      <p:to>
                                        <p:strVal val="visible"/>
                                      </p:to>
                                    </p:set>
                                    <p:animEffect transition="in" filter="fade">
                                      <p:cBhvr>
                                        <p:cTn id="96" dur="500"/>
                                        <p:tgtEl>
                                          <p:spTgt spid="503"/>
                                        </p:tgtEl>
                                      </p:cBhvr>
                                    </p:animEffect>
                                  </p:childTnLst>
                                </p:cTn>
                              </p:par>
                            </p:childTnLst>
                          </p:cTn>
                        </p:par>
                        <p:par>
                          <p:cTn id="97" fill="hold">
                            <p:stCondLst>
                              <p:cond delay="1500"/>
                            </p:stCondLst>
                            <p:childTnLst>
                              <p:par>
                                <p:cTn id="98" presetID="10" presetClass="entr" presetSubtype="0" fill="hold" nodeType="afterEffect">
                                  <p:stCondLst>
                                    <p:cond delay="0"/>
                                  </p:stCondLst>
                                  <p:childTnLst>
                                    <p:set>
                                      <p:cBhvr>
                                        <p:cTn id="99" dur="1" fill="hold">
                                          <p:stCondLst>
                                            <p:cond delay="0"/>
                                          </p:stCondLst>
                                        </p:cTn>
                                        <p:tgtEl>
                                          <p:spTgt spid="489"/>
                                        </p:tgtEl>
                                        <p:attrNameLst>
                                          <p:attrName>style.visibility</p:attrName>
                                        </p:attrNameLst>
                                      </p:cBhvr>
                                      <p:to>
                                        <p:strVal val="visible"/>
                                      </p:to>
                                    </p:set>
                                    <p:animEffect transition="in" filter="fade">
                                      <p:cBhvr>
                                        <p:cTn id="100" dur="500"/>
                                        <p:tgtEl>
                                          <p:spTgt spid="489"/>
                                        </p:tgtEl>
                                      </p:cBhvr>
                                    </p:animEffect>
                                  </p:childTnLst>
                                </p:cTn>
                              </p:par>
                            </p:childTnLst>
                          </p:cTn>
                        </p:par>
                        <p:par>
                          <p:cTn id="101" fill="hold">
                            <p:stCondLst>
                              <p:cond delay="2000"/>
                            </p:stCondLst>
                            <p:childTnLst>
                              <p:par>
                                <p:cTn id="102" presetID="10" presetClass="entr" presetSubtype="0" fill="hold" nodeType="afterEffect">
                                  <p:stCondLst>
                                    <p:cond delay="0"/>
                                  </p:stCondLst>
                                  <p:childTnLst>
                                    <p:set>
                                      <p:cBhvr>
                                        <p:cTn id="103" dur="1" fill="hold">
                                          <p:stCondLst>
                                            <p:cond delay="0"/>
                                          </p:stCondLst>
                                        </p:cTn>
                                        <p:tgtEl>
                                          <p:spTgt spid="504"/>
                                        </p:tgtEl>
                                        <p:attrNameLst>
                                          <p:attrName>style.visibility</p:attrName>
                                        </p:attrNameLst>
                                      </p:cBhvr>
                                      <p:to>
                                        <p:strVal val="visible"/>
                                      </p:to>
                                    </p:set>
                                    <p:animEffect transition="in" filter="fade">
                                      <p:cBhvr>
                                        <p:cTn id="104" dur="500"/>
                                        <p:tgtEl>
                                          <p:spTgt spid="504"/>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xit" presetSubtype="8" fill="hold" nodeType="clickEffect">
                                  <p:stCondLst>
                                    <p:cond delay="0"/>
                                  </p:stCondLst>
                                  <p:childTnLst>
                                    <p:anim calcmode="lin" valueType="num">
                                      <p:cBhvr additive="base">
                                        <p:cTn id="108" dur="500"/>
                                        <p:tgtEl>
                                          <p:spTgt spid="502"/>
                                        </p:tgtEl>
                                        <p:attrNameLst>
                                          <p:attrName>ppt_x</p:attrName>
                                        </p:attrNameLst>
                                      </p:cBhvr>
                                      <p:tavLst>
                                        <p:tav tm="0">
                                          <p:val>
                                            <p:strVal val="#ppt_x"/>
                                          </p:val>
                                        </p:tav>
                                        <p:tav tm="100000">
                                          <p:val>
                                            <p:strVal val="#ppt_x-1"/>
                                          </p:val>
                                        </p:tav>
                                      </p:tavLst>
                                    </p:anim>
                                    <p:set>
                                      <p:cBhvr>
                                        <p:cTn id="109" dur="1" fill="hold">
                                          <p:stCondLst>
                                            <p:cond delay="500"/>
                                          </p:stCondLst>
                                        </p:cTn>
                                        <p:tgtEl>
                                          <p:spTgt spid="502"/>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 presetClass="exit" presetSubtype="8" fill="hold" nodeType="clickEffect">
                                  <p:stCondLst>
                                    <p:cond delay="0"/>
                                  </p:stCondLst>
                                  <p:childTnLst>
                                    <p:anim calcmode="lin" valueType="num">
                                      <p:cBhvr additive="base">
                                        <p:cTn id="113" dur="500"/>
                                        <p:tgtEl>
                                          <p:spTgt spid="503"/>
                                        </p:tgtEl>
                                        <p:attrNameLst>
                                          <p:attrName>ppt_x</p:attrName>
                                        </p:attrNameLst>
                                      </p:cBhvr>
                                      <p:tavLst>
                                        <p:tav tm="0">
                                          <p:val>
                                            <p:strVal val="#ppt_x"/>
                                          </p:val>
                                        </p:tav>
                                        <p:tav tm="100000">
                                          <p:val>
                                            <p:strVal val="#ppt_x-1"/>
                                          </p:val>
                                        </p:tav>
                                      </p:tavLst>
                                    </p:anim>
                                    <p:set>
                                      <p:cBhvr>
                                        <p:cTn id="114" dur="1" fill="hold">
                                          <p:stCondLst>
                                            <p:cond delay="500"/>
                                          </p:stCondLst>
                                        </p:cTn>
                                        <p:tgtEl>
                                          <p:spTgt spid="503"/>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 presetClass="exit" presetSubtype="8" fill="hold" nodeType="clickEffect">
                                  <p:stCondLst>
                                    <p:cond delay="0"/>
                                  </p:stCondLst>
                                  <p:childTnLst>
                                    <p:anim calcmode="lin" valueType="num">
                                      <p:cBhvr additive="base">
                                        <p:cTn id="118" dur="500"/>
                                        <p:tgtEl>
                                          <p:spTgt spid="504"/>
                                        </p:tgtEl>
                                        <p:attrNameLst>
                                          <p:attrName>ppt_x</p:attrName>
                                        </p:attrNameLst>
                                      </p:cBhvr>
                                      <p:tavLst>
                                        <p:tav tm="0">
                                          <p:val>
                                            <p:strVal val="#ppt_x"/>
                                          </p:val>
                                        </p:tav>
                                        <p:tav tm="100000">
                                          <p:val>
                                            <p:strVal val="#ppt_x-1"/>
                                          </p:val>
                                        </p:tav>
                                      </p:tavLst>
                                    </p:anim>
                                    <p:set>
                                      <p:cBhvr>
                                        <p:cTn id="119" dur="1" fill="hold">
                                          <p:stCondLst>
                                            <p:cond delay="500"/>
                                          </p:stCondLst>
                                        </p:cTn>
                                        <p:tgtEl>
                                          <p:spTgt spid="5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2"/>
          <p:cNvSpPr/>
          <p:nvPr/>
        </p:nvSpPr>
        <p:spPr>
          <a:xfrm>
            <a:off x="1762835" y="1870449"/>
            <a:ext cx="712904" cy="326016"/>
          </a:xfrm>
          <a:prstGeom prst="roundRect">
            <a:avLst>
              <a:gd name="adj" fmla="val 16667"/>
            </a:avLst>
          </a:pr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2"/>
          <p:cNvSpPr/>
          <p:nvPr/>
        </p:nvSpPr>
        <p:spPr>
          <a:xfrm>
            <a:off x="2521099" y="1870449"/>
            <a:ext cx="712904" cy="326016"/>
          </a:xfrm>
          <a:prstGeom prst="roundRect">
            <a:avLst>
              <a:gd name="adj" fmla="val 16667"/>
            </a:avLst>
          </a:pr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2" name="Google Shape;512;p32"/>
          <p:cNvSpPr/>
          <p:nvPr/>
        </p:nvSpPr>
        <p:spPr>
          <a:xfrm>
            <a:off x="3271501" y="1867443"/>
            <a:ext cx="712904" cy="326016"/>
          </a:xfrm>
          <a:prstGeom prst="roundRect">
            <a:avLst>
              <a:gd name="adj" fmla="val 16667"/>
            </a:avLst>
          </a:pr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3" name="Google Shape;513;p32"/>
          <p:cNvSpPr/>
          <p:nvPr/>
        </p:nvSpPr>
        <p:spPr>
          <a:xfrm>
            <a:off x="4019876" y="1867443"/>
            <a:ext cx="712904" cy="326016"/>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2"/>
          <p:cNvSpPr/>
          <p:nvPr/>
        </p:nvSpPr>
        <p:spPr>
          <a:xfrm>
            <a:off x="1363631" y="1871299"/>
            <a:ext cx="345900" cy="3260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5" name="Google Shape;515;p32"/>
          <p:cNvSpPr/>
          <p:nvPr/>
        </p:nvSpPr>
        <p:spPr>
          <a:xfrm>
            <a:off x="905256" y="38970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6" name="Google Shape;516;p32"/>
          <p:cNvSpPr/>
          <p:nvPr/>
        </p:nvSpPr>
        <p:spPr>
          <a:xfrm>
            <a:off x="3108960" y="39867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7" name="Google Shape;517;p32"/>
          <p:cNvSpPr/>
          <p:nvPr/>
        </p:nvSpPr>
        <p:spPr>
          <a:xfrm>
            <a:off x="1764792" y="50200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8" name="Google Shape;518;p32"/>
          <p:cNvSpPr/>
          <p:nvPr/>
        </p:nvSpPr>
        <p:spPr>
          <a:xfrm>
            <a:off x="2240280" y="27613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9" name="Google Shape;519;p32"/>
          <p:cNvSpPr/>
          <p:nvPr/>
        </p:nvSpPr>
        <p:spPr>
          <a:xfrm>
            <a:off x="1003794" y="36391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2"/>
          <p:cNvSpPr txBox="1"/>
          <p:nvPr/>
        </p:nvSpPr>
        <p:spPr>
          <a:xfrm>
            <a:off x="624155" y="435286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521" name="Google Shape;521;p32"/>
          <p:cNvSpPr txBox="1"/>
          <p:nvPr/>
        </p:nvSpPr>
        <p:spPr>
          <a:xfrm>
            <a:off x="720123" y="510013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522" name="Google Shape;522;p32"/>
          <p:cNvSpPr txBox="1"/>
          <p:nvPr/>
        </p:nvSpPr>
        <p:spPr>
          <a:xfrm>
            <a:off x="3238352" y="287121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523" name="Google Shape;523;p32"/>
          <p:cNvSpPr txBox="1"/>
          <p:nvPr/>
        </p:nvSpPr>
        <p:spPr>
          <a:xfrm>
            <a:off x="1498069" y="613160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524" name="Google Shape;524;p32"/>
          <p:cNvSpPr txBox="1"/>
          <p:nvPr/>
        </p:nvSpPr>
        <p:spPr>
          <a:xfrm>
            <a:off x="4332372" y="486397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sp>
        <p:nvSpPr>
          <p:cNvPr id="525" name="Google Shape;525;p3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BFS Intuition: Why Does it Work?</a:t>
            </a:r>
            <a:endParaRPr dirty="0"/>
          </a:p>
        </p:txBody>
      </p:sp>
      <p:sp>
        <p:nvSpPr>
          <p:cNvPr id="526" name="Google Shape;526;p32"/>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527" name="Google Shape;527;p32"/>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perimeter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&lt;&gt;();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528" name="Google Shape;528;p32"/>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529" name="Google Shape;529;p32"/>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530" name="Google Shape;530;p32"/>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531" name="Google Shape;531;p32"/>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532" name="Google Shape;532;p32"/>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533" name="Google Shape;533;p32"/>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534" name="Google Shape;534;p32"/>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535" name="Google Shape;535;p32"/>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536" name="Google Shape;536;p32"/>
          <p:cNvCxnSpPr>
            <a:stCxn id="528" idx="2"/>
            <a:endCxn id="529"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537" name="Google Shape;537;p32"/>
          <p:cNvCxnSpPr>
            <a:stCxn id="528" idx="3"/>
            <a:endCxn id="531"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538" name="Google Shape;538;p32"/>
          <p:cNvCxnSpPr>
            <a:stCxn id="530" idx="2"/>
            <a:endCxn id="531"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539" name="Google Shape;539;p32"/>
          <p:cNvCxnSpPr>
            <a:stCxn id="533" idx="0"/>
            <a:endCxn id="534"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540" name="Google Shape;540;p32"/>
          <p:cNvCxnSpPr>
            <a:stCxn id="533" idx="1"/>
            <a:endCxn id="532"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541" name="Google Shape;541;p32"/>
          <p:cNvCxnSpPr>
            <a:stCxn id="529" idx="3"/>
            <a:endCxn id="532"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542" name="Google Shape;542;p32"/>
          <p:cNvCxnSpPr>
            <a:stCxn id="532" idx="2"/>
            <a:endCxn id="535"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543" name="Google Shape;543;p32"/>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44" name="Google Shape;544;p32"/>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545" name="Google Shape;545;p32"/>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546" name="Google Shape;546;p32"/>
          <p:cNvCxnSpPr>
            <a:stCxn id="533" idx="0"/>
            <a:endCxn id="545"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547" name="Google Shape;547;p32"/>
          <p:cNvSpPr/>
          <p:nvPr/>
        </p:nvSpPr>
        <p:spPr>
          <a:xfrm>
            <a:off x="1050851" y="402255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8" name="Google Shape;548;p32"/>
          <p:cNvSpPr/>
          <p:nvPr/>
        </p:nvSpPr>
        <p:spPr>
          <a:xfrm>
            <a:off x="1205343" y="484837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9" name="Google Shape;549;p32"/>
          <p:cNvSpPr/>
          <p:nvPr/>
        </p:nvSpPr>
        <p:spPr>
          <a:xfrm>
            <a:off x="2032029" y="59759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0" name="Google Shape;550;p32"/>
          <p:cNvSpPr/>
          <p:nvPr/>
        </p:nvSpPr>
        <p:spPr>
          <a:xfrm>
            <a:off x="2359873" y="504180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1" name="Google Shape;551;p32"/>
          <p:cNvSpPr/>
          <p:nvPr/>
        </p:nvSpPr>
        <p:spPr>
          <a:xfrm>
            <a:off x="3491593"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2" name="Google Shape;552;p32"/>
          <p:cNvSpPr/>
          <p:nvPr/>
        </p:nvSpPr>
        <p:spPr>
          <a:xfrm>
            <a:off x="3228154"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3" name="Google Shape;553;p32"/>
          <p:cNvSpPr/>
          <p:nvPr/>
        </p:nvSpPr>
        <p:spPr>
          <a:xfrm>
            <a:off x="4200695" y="42249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4" name="Google Shape;554;p32"/>
          <p:cNvSpPr/>
          <p:nvPr/>
        </p:nvSpPr>
        <p:spPr>
          <a:xfrm>
            <a:off x="2255591"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5" name="Google Shape;555;p32"/>
          <p:cNvSpPr/>
          <p:nvPr/>
        </p:nvSpPr>
        <p:spPr>
          <a:xfrm>
            <a:off x="2593190" y="297085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6" name="Google Shape;556;p32"/>
          <p:cNvCxnSpPr>
            <a:stCxn id="531" idx="2"/>
            <a:endCxn id="532"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557" name="Google Shape;557;p32"/>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558" name="Google Shape;558;p32"/>
          <p:cNvSpPr txBox="1"/>
          <p:nvPr/>
        </p:nvSpPr>
        <p:spPr>
          <a:xfrm>
            <a:off x="1382316" y="1842981"/>
            <a:ext cx="311304" cy="36933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559" name="Google Shape;559;p32"/>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0" name="Google Shape;560;p32"/>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1" name="Google Shape;561;p32"/>
          <p:cNvSpPr txBox="1"/>
          <p:nvPr/>
        </p:nvSpPr>
        <p:spPr>
          <a:xfrm>
            <a:off x="1770709" y="1845698"/>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562" name="Google Shape;562;p32"/>
          <p:cNvSpPr txBox="1"/>
          <p:nvPr/>
        </p:nvSpPr>
        <p:spPr>
          <a:xfrm>
            <a:off x="2150257" y="1846459"/>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563" name="Google Shape;563;p32"/>
          <p:cNvSpPr txBox="1"/>
          <p:nvPr/>
        </p:nvSpPr>
        <p:spPr>
          <a:xfrm>
            <a:off x="2534704" y="1843010"/>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64" name="Google Shape;564;p32"/>
          <p:cNvSpPr txBox="1"/>
          <p:nvPr/>
        </p:nvSpPr>
        <p:spPr>
          <a:xfrm>
            <a:off x="2923097" y="1845727"/>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65" name="Google Shape;565;p32"/>
          <p:cNvSpPr txBox="1"/>
          <p:nvPr/>
        </p:nvSpPr>
        <p:spPr>
          <a:xfrm>
            <a:off x="3302645" y="1846488"/>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66" name="Google Shape;566;p32"/>
          <p:cNvSpPr txBox="1"/>
          <p:nvPr/>
        </p:nvSpPr>
        <p:spPr>
          <a:xfrm>
            <a:off x="3696197" y="1842981"/>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67" name="Google Shape;567;p32"/>
          <p:cNvSpPr txBox="1"/>
          <p:nvPr/>
        </p:nvSpPr>
        <p:spPr>
          <a:xfrm>
            <a:off x="4084590" y="1845698"/>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68" name="Google Shape;568;p32"/>
          <p:cNvSpPr txBox="1"/>
          <p:nvPr/>
        </p:nvSpPr>
        <p:spPr>
          <a:xfrm>
            <a:off x="4464138" y="1846459"/>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
        <p:nvSpPr>
          <p:cNvPr id="569" name="Google Shape;569;p32"/>
          <p:cNvSpPr/>
          <p:nvPr/>
        </p:nvSpPr>
        <p:spPr>
          <a:xfrm>
            <a:off x="6359236" y="1101437"/>
            <a:ext cx="5683828" cy="977181"/>
          </a:xfrm>
          <a:prstGeom prst="rect">
            <a:avLst/>
          </a:prstGeom>
          <a:solidFill>
            <a:srgbClr val="A48DD3"/>
          </a:solidFill>
          <a:ln w="15875" cap="flat" cmpd="sng">
            <a:solidFill>
              <a:srgbClr val="147EA6"/>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0" name="Google Shape;570;p32"/>
          <p:cNvSpPr txBox="1"/>
          <p:nvPr/>
        </p:nvSpPr>
        <p:spPr>
          <a:xfrm>
            <a:off x="6627595" y="1155329"/>
            <a:ext cx="5153662" cy="92328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Using FIFO queue </a:t>
            </a:r>
            <a:r>
              <a:rPr lang="en-GB" sz="1800" dirty="0">
                <a:solidFill>
                  <a:schemeClr val="lt1"/>
                </a:solidFill>
                <a:latin typeface="Quattrocento Sans"/>
                <a:ea typeface="Quattrocento Sans"/>
                <a:cs typeface="Quattrocento Sans"/>
                <a:sym typeface="Quattrocento Sans"/>
              </a:rPr>
              <a:t>means we </a:t>
            </a:r>
            <a:r>
              <a:rPr lang="en-US" sz="1800" dirty="0">
                <a:solidFill>
                  <a:schemeClr val="lt1"/>
                </a:solidFill>
                <a:latin typeface="Quattrocento Sans"/>
                <a:ea typeface="Quattrocento Sans"/>
                <a:cs typeface="Quattrocento Sans"/>
                <a:sym typeface="Quattrocento Sans"/>
              </a:rPr>
              <a:t>explore an entire layer before moving on to the next layer</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Keep going until </a:t>
            </a:r>
            <a:r>
              <a:rPr lang="en-US" sz="1800" dirty="0">
                <a:solidFill>
                  <a:schemeClr val="lt1"/>
                </a:solidFill>
                <a:latin typeface="Consolas"/>
                <a:ea typeface="Consolas"/>
                <a:cs typeface="Consolas"/>
                <a:sym typeface="Consolas"/>
              </a:rPr>
              <a:t>perimeter</a:t>
            </a:r>
            <a:r>
              <a:rPr lang="en-US" sz="1800" dirty="0">
                <a:solidFill>
                  <a:schemeClr val="lt1"/>
                </a:solidFill>
                <a:latin typeface="Quattrocento Sans"/>
                <a:ea typeface="Quattrocento Sans"/>
                <a:cs typeface="Quattrocento Sans"/>
                <a:sym typeface="Quattrocento Sans"/>
              </a:rPr>
              <a:t> is empty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fade">
                                      <p:cBhvr>
                                        <p:cTn id="7" dur="500"/>
                                        <p:tgtEl>
                                          <p:spTgt spid="5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9"/>
                                        </p:tgtEl>
                                        <p:attrNameLst>
                                          <p:attrName>style.visibility</p:attrName>
                                        </p:attrNameLst>
                                      </p:cBhvr>
                                      <p:to>
                                        <p:strVal val="visible"/>
                                      </p:to>
                                    </p:set>
                                    <p:animEffect transition="in" filter="fade">
                                      <p:cBhvr>
                                        <p:cTn id="11" dur="500"/>
                                        <p:tgtEl>
                                          <p:spTgt spid="5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8"/>
                                        </p:tgtEl>
                                        <p:attrNameLst>
                                          <p:attrName>style.visibility</p:attrName>
                                        </p:attrNameLst>
                                      </p:cBhvr>
                                      <p:to>
                                        <p:strVal val="visible"/>
                                      </p:to>
                                    </p:set>
                                    <p:animEffect transition="in" filter="fade">
                                      <p:cBhvr>
                                        <p:cTn id="15" dur="500"/>
                                        <p:tgtEl>
                                          <p:spTgt spid="5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17"/>
                                        </p:tgtEl>
                                        <p:attrNameLst>
                                          <p:attrName>style.visibility</p:attrName>
                                        </p:attrNameLst>
                                      </p:cBhvr>
                                      <p:to>
                                        <p:strVal val="visible"/>
                                      </p:to>
                                    </p:set>
                                    <p:animEffect transition="in" filter="fade">
                                      <p:cBhvr>
                                        <p:cTn id="19" dur="500"/>
                                        <p:tgtEl>
                                          <p:spTgt spid="5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16"/>
                                        </p:tgtEl>
                                        <p:attrNameLst>
                                          <p:attrName>style.visibility</p:attrName>
                                        </p:attrNameLst>
                                      </p:cBhvr>
                                      <p:to>
                                        <p:strVal val="visible"/>
                                      </p:to>
                                    </p:set>
                                    <p:animEffect transition="in" filter="fade">
                                      <p:cBhvr>
                                        <p:cTn id="23" dur="500"/>
                                        <p:tgtEl>
                                          <p:spTgt spid="516"/>
                                        </p:tgtEl>
                                      </p:cBhvr>
                                    </p:animEffect>
                                  </p:childTnLst>
                                </p:cTn>
                              </p:par>
                            </p:childTnLst>
                          </p:cTn>
                        </p:par>
                        <p:par>
                          <p:cTn id="24" fill="hold">
                            <p:stCondLst>
                              <p:cond delay="2500"/>
                            </p:stCondLst>
                            <p:childTnLst>
                              <p:par>
                                <p:cTn id="25" presetID="1" presetClass="entr" presetSubtype="0" fill="hold" nodeType="afterEffect">
                                  <p:stCondLst>
                                    <p:cond delay="0"/>
                                  </p:stCondLst>
                                  <p:childTnLst>
                                    <p:set>
                                      <p:cBhvr>
                                        <p:cTn id="26" dur="1" fill="hold">
                                          <p:stCondLst>
                                            <p:cond delay="0"/>
                                          </p:stCondLst>
                                        </p:cTn>
                                        <p:tgtEl>
                                          <p:spTgt spid="5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p:nvPr/>
        </p:nvSpPr>
        <p:spPr>
          <a:xfrm>
            <a:off x="4224584" y="-2436820"/>
            <a:ext cx="10724950" cy="10724950"/>
          </a:xfrm>
          <a:prstGeom prst="ellipse">
            <a:avLst/>
          </a:prstGeom>
          <a:solidFill>
            <a:srgbClr val="73B5E4">
              <a:alpha val="7727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8" name="Google Shape;148;p20"/>
          <p:cNvSpPr/>
          <p:nvPr/>
        </p:nvSpPr>
        <p:spPr>
          <a:xfrm>
            <a:off x="522710" y="1271860"/>
            <a:ext cx="3592205" cy="3592205"/>
          </a:xfrm>
          <a:prstGeom prst="ellipse">
            <a:avLst/>
          </a:prstGeom>
          <a:solidFill>
            <a:srgbClr val="7CE1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9" name="Google Shape;149;p2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Inter-data Relationships</a:t>
            </a:r>
            <a:endParaRPr/>
          </a:p>
        </p:txBody>
      </p:sp>
      <p:sp>
        <p:nvSpPr>
          <p:cNvPr id="150" name="Google Shape;150;p20"/>
          <p:cNvSpPr txBox="1">
            <a:spLocks noGrp="1"/>
          </p:cNvSpPr>
          <p:nvPr>
            <p:ph type="body" idx="1"/>
          </p:nvPr>
        </p:nvSpPr>
        <p:spPr>
          <a:xfrm>
            <a:off x="763491" y="2259309"/>
            <a:ext cx="3110640" cy="2034337"/>
          </a:xfrm>
          <a:prstGeom prst="rect">
            <a:avLst/>
          </a:prstGeom>
          <a:noFill/>
          <a:ln>
            <a:noFill/>
          </a:ln>
        </p:spPr>
        <p:txBody>
          <a:bodyPr spcFirstLastPara="1" wrap="square" lIns="45700" tIns="45700" rIns="45700" bIns="45700" anchor="t" anchorCtr="0">
            <a:normAutofit/>
          </a:bodyPr>
          <a:lstStyle/>
          <a:p>
            <a:pPr marL="457200" lvl="0" indent="-355600" algn="l" rtl="0">
              <a:lnSpc>
                <a:spcPct val="90000"/>
              </a:lnSpc>
              <a:spcBef>
                <a:spcPts val="0"/>
              </a:spcBef>
              <a:spcAft>
                <a:spcPts val="0"/>
              </a:spcAft>
              <a:buSzPts val="2000"/>
              <a:buChar char="●"/>
            </a:pPr>
            <a:r>
              <a:rPr lang="en-US" sz="2000"/>
              <a:t>Elements only store pure data, no connection info</a:t>
            </a:r>
            <a:endParaRPr/>
          </a:p>
          <a:p>
            <a:pPr marL="457200" lvl="0" indent="-355600" algn="l" rtl="0">
              <a:lnSpc>
                <a:spcPct val="90000"/>
              </a:lnSpc>
              <a:spcBef>
                <a:spcPts val="0"/>
              </a:spcBef>
              <a:spcAft>
                <a:spcPts val="0"/>
              </a:spcAft>
              <a:buSzPts val="2000"/>
              <a:buChar char="●"/>
            </a:pPr>
            <a:r>
              <a:rPr lang="en-US" sz="2000"/>
              <a:t>Only relationship between data is order</a:t>
            </a:r>
            <a:endParaRPr/>
          </a:p>
        </p:txBody>
      </p:sp>
      <p:graphicFrame>
        <p:nvGraphicFramePr>
          <p:cNvPr id="151" name="Google Shape;151;p20"/>
          <p:cNvGraphicFramePr/>
          <p:nvPr/>
        </p:nvGraphicFramePr>
        <p:xfrm>
          <a:off x="653968" y="5324303"/>
          <a:ext cx="3324675" cy="989900"/>
        </p:xfrm>
        <a:graphic>
          <a:graphicData uri="http://schemas.openxmlformats.org/drawingml/2006/table">
            <a:tbl>
              <a:tblPr firstRow="1" bandRow="1">
                <a:noFill/>
              </a:tblPr>
              <a:tblGrid>
                <a:gridCol w="1108225">
                  <a:extLst>
                    <a:ext uri="{9D8B030D-6E8A-4147-A177-3AD203B41FA5}">
                      <a16:colId xmlns:a16="http://schemas.microsoft.com/office/drawing/2014/main" val="20000"/>
                    </a:ext>
                  </a:extLst>
                </a:gridCol>
                <a:gridCol w="1108225">
                  <a:extLst>
                    <a:ext uri="{9D8B030D-6E8A-4147-A177-3AD203B41FA5}">
                      <a16:colId xmlns:a16="http://schemas.microsoft.com/office/drawing/2014/main" val="20001"/>
                    </a:ext>
                  </a:extLst>
                </a:gridCol>
                <a:gridCol w="1108225">
                  <a:extLst>
                    <a:ext uri="{9D8B030D-6E8A-4147-A177-3AD203B41FA5}">
                      <a16:colId xmlns:a16="http://schemas.microsoft.com/office/drawing/2014/main" val="20002"/>
                    </a:ext>
                  </a:extLst>
                </a:gridCol>
              </a:tblGrid>
              <a:tr h="494950">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0</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1</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2</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94950">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A</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B</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C</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152" name="Google Shape;152;p20"/>
          <p:cNvSpPr/>
          <p:nvPr/>
        </p:nvSpPr>
        <p:spPr>
          <a:xfrm>
            <a:off x="4405066" y="1253449"/>
            <a:ext cx="3592205" cy="3592205"/>
          </a:xfrm>
          <a:prstGeom prst="ellipse">
            <a:avLst/>
          </a:prstGeom>
          <a:solidFill>
            <a:srgbClr val="CFE6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3" name="Google Shape;153;p20"/>
          <p:cNvSpPr txBox="1"/>
          <p:nvPr/>
        </p:nvSpPr>
        <p:spPr>
          <a:xfrm>
            <a:off x="1887779"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Arrays</a:t>
            </a:r>
            <a:endParaRPr>
              <a:solidFill>
                <a:schemeClr val="dk1"/>
              </a:solidFill>
              <a:latin typeface="Quattrocento Sans"/>
              <a:ea typeface="Quattrocento Sans"/>
              <a:cs typeface="Quattrocento Sans"/>
              <a:sym typeface="Quattrocento Sans"/>
            </a:endParaRPr>
          </a:p>
        </p:txBody>
      </p:sp>
      <p:sp>
        <p:nvSpPr>
          <p:cNvPr id="154" name="Google Shape;154;p20"/>
          <p:cNvSpPr txBox="1"/>
          <p:nvPr/>
        </p:nvSpPr>
        <p:spPr>
          <a:xfrm>
            <a:off x="4645848" y="2264411"/>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store data and connection info</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Directional relationships between nodes; limited connections</a:t>
            </a:r>
            <a:endParaRPr/>
          </a:p>
        </p:txBody>
      </p:sp>
      <p:sp>
        <p:nvSpPr>
          <p:cNvPr id="155" name="Google Shape;155;p20"/>
          <p:cNvSpPr txBox="1"/>
          <p:nvPr/>
        </p:nvSpPr>
        <p:spPr>
          <a:xfrm>
            <a:off x="5826697"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Trees</a:t>
            </a:r>
            <a:endParaRPr>
              <a:solidFill>
                <a:schemeClr val="dk1"/>
              </a:solidFill>
              <a:latin typeface="Quattrocento Sans"/>
              <a:ea typeface="Quattrocento Sans"/>
              <a:cs typeface="Quattrocento Sans"/>
              <a:sym typeface="Quattrocento Sans"/>
            </a:endParaRPr>
          </a:p>
        </p:txBody>
      </p:sp>
      <p:sp>
        <p:nvSpPr>
          <p:cNvPr id="156" name="Google Shape;156;p20"/>
          <p:cNvSpPr txBox="1"/>
          <p:nvPr/>
        </p:nvSpPr>
        <p:spPr>
          <a:xfrm>
            <a:off x="8725494" y="2259308"/>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AND connections can store data</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Relationships dictate structure; huge freedom with connections</a:t>
            </a:r>
            <a:endParaRPr/>
          </a:p>
        </p:txBody>
      </p:sp>
      <p:grpSp>
        <p:nvGrpSpPr>
          <p:cNvPr id="157" name="Google Shape;157;p20"/>
          <p:cNvGrpSpPr/>
          <p:nvPr/>
        </p:nvGrpSpPr>
        <p:grpSpPr>
          <a:xfrm>
            <a:off x="5223037" y="5105153"/>
            <a:ext cx="1744278" cy="1363140"/>
            <a:chOff x="5223037" y="5105153"/>
            <a:chExt cx="1744278" cy="1363140"/>
          </a:xfrm>
        </p:grpSpPr>
        <p:grpSp>
          <p:nvGrpSpPr>
            <p:cNvPr id="158" name="Google Shape;158;p20"/>
            <p:cNvGrpSpPr/>
            <p:nvPr/>
          </p:nvGrpSpPr>
          <p:grpSpPr>
            <a:xfrm>
              <a:off x="5867400" y="5105153"/>
              <a:ext cx="457200" cy="457200"/>
              <a:chOff x="1408670" y="3991232"/>
              <a:chExt cx="457200" cy="457200"/>
            </a:xfrm>
          </p:grpSpPr>
          <p:sp>
            <p:nvSpPr>
              <p:cNvPr id="159" name="Google Shape;159;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60" name="Google Shape;160;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61" name="Google Shape;161;p20"/>
            <p:cNvCxnSpPr>
              <a:stCxn id="159" idx="3"/>
              <a:endCxn id="162" idx="0"/>
            </p:cNvCxnSpPr>
            <p:nvPr/>
          </p:nvCxnSpPr>
          <p:spPr>
            <a:xfrm flipH="1">
              <a:off x="5451655" y="5495398"/>
              <a:ext cx="482700" cy="515700"/>
            </a:xfrm>
            <a:prstGeom prst="straightConnector1">
              <a:avLst/>
            </a:prstGeom>
            <a:noFill/>
            <a:ln w="28575" cap="flat" cmpd="sng">
              <a:solidFill>
                <a:schemeClr val="accent1"/>
              </a:solidFill>
              <a:prstDash val="solid"/>
              <a:round/>
              <a:headEnd type="none" w="sm" len="sm"/>
              <a:tailEnd type="triangle" w="med" len="med"/>
            </a:ln>
          </p:spPr>
        </p:cxnSp>
        <p:grpSp>
          <p:nvGrpSpPr>
            <p:cNvPr id="163" name="Google Shape;163;p20"/>
            <p:cNvGrpSpPr/>
            <p:nvPr/>
          </p:nvGrpSpPr>
          <p:grpSpPr>
            <a:xfrm>
              <a:off x="5223037" y="6011093"/>
              <a:ext cx="457200" cy="457200"/>
              <a:chOff x="1408670" y="3991232"/>
              <a:chExt cx="457200" cy="457200"/>
            </a:xfrm>
          </p:grpSpPr>
          <p:sp>
            <p:nvSpPr>
              <p:cNvPr id="162" name="Google Shape;162;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4" name="Google Shape;164;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65" name="Google Shape;165;p20"/>
            <p:cNvGrpSpPr/>
            <p:nvPr/>
          </p:nvGrpSpPr>
          <p:grpSpPr>
            <a:xfrm>
              <a:off x="6510115" y="6007757"/>
              <a:ext cx="457200" cy="457200"/>
              <a:chOff x="1408670" y="3991232"/>
              <a:chExt cx="457200" cy="457200"/>
            </a:xfrm>
          </p:grpSpPr>
          <p:sp>
            <p:nvSpPr>
              <p:cNvPr id="166" name="Google Shape;166;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7" name="Google Shape;167;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68" name="Google Shape;168;p20"/>
            <p:cNvCxnSpPr>
              <a:stCxn id="159" idx="5"/>
              <a:endCxn id="166" idx="0"/>
            </p:cNvCxnSpPr>
            <p:nvPr/>
          </p:nvCxnSpPr>
          <p:spPr>
            <a:xfrm>
              <a:off x="6257645" y="5495398"/>
              <a:ext cx="481200" cy="512400"/>
            </a:xfrm>
            <a:prstGeom prst="straightConnector1">
              <a:avLst/>
            </a:prstGeom>
            <a:noFill/>
            <a:ln w="28575" cap="flat" cmpd="sng">
              <a:solidFill>
                <a:schemeClr val="accent1"/>
              </a:solidFill>
              <a:prstDash val="solid"/>
              <a:round/>
              <a:headEnd type="none" w="sm" len="sm"/>
              <a:tailEnd type="triangle" w="med" len="med"/>
            </a:ln>
          </p:spPr>
        </p:cxnSp>
      </p:grpSp>
      <p:grpSp>
        <p:nvGrpSpPr>
          <p:cNvPr id="169" name="Google Shape;169;p20"/>
          <p:cNvGrpSpPr/>
          <p:nvPr/>
        </p:nvGrpSpPr>
        <p:grpSpPr>
          <a:xfrm>
            <a:off x="9110479" y="4840799"/>
            <a:ext cx="1724660" cy="1667180"/>
            <a:chOff x="9110479" y="4840799"/>
            <a:chExt cx="1724660" cy="1667180"/>
          </a:xfrm>
        </p:grpSpPr>
        <p:grpSp>
          <p:nvGrpSpPr>
            <p:cNvPr id="170" name="Google Shape;170;p20"/>
            <p:cNvGrpSpPr/>
            <p:nvPr/>
          </p:nvGrpSpPr>
          <p:grpSpPr>
            <a:xfrm>
              <a:off x="9110479" y="5333753"/>
              <a:ext cx="457200" cy="457200"/>
              <a:chOff x="1408670" y="3991232"/>
              <a:chExt cx="457200" cy="457200"/>
            </a:xfrm>
          </p:grpSpPr>
          <p:sp>
            <p:nvSpPr>
              <p:cNvPr id="171" name="Google Shape;171;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72" name="Google Shape;172;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73" name="Google Shape;173;p20"/>
            <p:cNvCxnSpPr>
              <a:stCxn id="171" idx="5"/>
              <a:endCxn id="174" idx="0"/>
            </p:cNvCxnSpPr>
            <p:nvPr/>
          </p:nvCxnSpPr>
          <p:spPr>
            <a:xfrm>
              <a:off x="9500724" y="5723998"/>
              <a:ext cx="506400" cy="326700"/>
            </a:xfrm>
            <a:prstGeom prst="straightConnector1">
              <a:avLst/>
            </a:prstGeom>
            <a:noFill/>
            <a:ln w="28575" cap="flat" cmpd="sng">
              <a:solidFill>
                <a:schemeClr val="accent1"/>
              </a:solidFill>
              <a:prstDash val="solid"/>
              <a:round/>
              <a:headEnd type="none" w="sm" len="sm"/>
              <a:tailEnd type="triangle" w="med" len="med"/>
            </a:ln>
          </p:spPr>
        </p:cxnSp>
        <p:grpSp>
          <p:nvGrpSpPr>
            <p:cNvPr id="175" name="Google Shape;175;p20"/>
            <p:cNvGrpSpPr/>
            <p:nvPr/>
          </p:nvGrpSpPr>
          <p:grpSpPr>
            <a:xfrm>
              <a:off x="9778553" y="6050779"/>
              <a:ext cx="457200" cy="457200"/>
              <a:chOff x="1408670" y="3991232"/>
              <a:chExt cx="457200" cy="457200"/>
            </a:xfrm>
          </p:grpSpPr>
          <p:sp>
            <p:nvSpPr>
              <p:cNvPr id="174" name="Google Shape;174;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6" name="Google Shape;176;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77" name="Google Shape;177;p20"/>
            <p:cNvGrpSpPr/>
            <p:nvPr/>
          </p:nvGrpSpPr>
          <p:grpSpPr>
            <a:xfrm>
              <a:off x="10377939" y="4840799"/>
              <a:ext cx="457200" cy="457200"/>
              <a:chOff x="1408670" y="3991232"/>
              <a:chExt cx="457200" cy="457200"/>
            </a:xfrm>
          </p:grpSpPr>
          <p:sp>
            <p:nvSpPr>
              <p:cNvPr id="178" name="Google Shape;178;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9" name="Google Shape;179;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80" name="Google Shape;180;p20"/>
            <p:cNvCxnSpPr>
              <a:stCxn id="171" idx="7"/>
              <a:endCxn id="178" idx="2"/>
            </p:cNvCxnSpPr>
            <p:nvPr/>
          </p:nvCxnSpPr>
          <p:spPr>
            <a:xfrm rot="10800000" flipH="1">
              <a:off x="9500724" y="5069508"/>
              <a:ext cx="877200" cy="331200"/>
            </a:xfrm>
            <a:prstGeom prst="straightConnector1">
              <a:avLst/>
            </a:prstGeom>
            <a:noFill/>
            <a:ln w="28575" cap="flat" cmpd="sng">
              <a:solidFill>
                <a:schemeClr val="accent1"/>
              </a:solidFill>
              <a:prstDash val="solid"/>
              <a:round/>
              <a:headEnd type="none" w="sm" len="sm"/>
              <a:tailEnd type="triangle" w="med" len="med"/>
            </a:ln>
          </p:spPr>
        </p:cxnSp>
        <p:cxnSp>
          <p:nvCxnSpPr>
            <p:cNvPr id="181" name="Google Shape;181;p20"/>
            <p:cNvCxnSpPr>
              <a:stCxn id="174" idx="7"/>
              <a:endCxn id="178" idx="4"/>
            </p:cNvCxnSpPr>
            <p:nvPr/>
          </p:nvCxnSpPr>
          <p:spPr>
            <a:xfrm rot="10800000" flipH="1">
              <a:off x="10168798" y="5298134"/>
              <a:ext cx="437700" cy="819600"/>
            </a:xfrm>
            <a:prstGeom prst="straightConnector1">
              <a:avLst/>
            </a:prstGeom>
            <a:noFill/>
            <a:ln w="28575" cap="flat" cmpd="sng">
              <a:solidFill>
                <a:schemeClr val="accent1"/>
              </a:solidFill>
              <a:prstDash val="solid"/>
              <a:round/>
              <a:headEnd type="none" w="sm" len="sm"/>
              <a:tailEnd type="triangle" w="med" len="med"/>
            </a:ln>
          </p:spPr>
        </p:cxnSp>
      </p:grpSp>
      <p:sp>
        <p:nvSpPr>
          <p:cNvPr id="182" name="Google Shape;182;p20"/>
          <p:cNvSpPr txBox="1"/>
          <p:nvPr/>
        </p:nvSpPr>
        <p:spPr>
          <a:xfrm>
            <a:off x="9537950" y="1531400"/>
            <a:ext cx="146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Graphs</a:t>
            </a:r>
            <a:endParaRPr sz="2000" b="1">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fade">
                                      <p:cBhvr>
                                        <p:cTn id="29" dur="30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2"/>
                                        </p:tgtEl>
                                        <p:attrNameLst>
                                          <p:attrName>style.visibility</p:attrName>
                                        </p:attrNameLst>
                                      </p:cBhvr>
                                      <p:to>
                                        <p:strVal val="visible"/>
                                      </p:to>
                                    </p:set>
                                    <p:animEffect transition="in" filter="fade">
                                      <p:cBhvr>
                                        <p:cTn id="34" dur="1"/>
                                        <p:tgtEl>
                                          <p:spTgt spid="182"/>
                                        </p:tgtEl>
                                      </p:cBhvr>
                                    </p:animEffect>
                                  </p:childTnLst>
                                </p:cTn>
                              </p:par>
                              <p:par>
                                <p:cTn id="35" presetID="1" presetClass="entr" presetSubtype="0" fill="hold" nodeType="withEffect">
                                  <p:stCondLst>
                                    <p:cond delay="0"/>
                                  </p:stCondLst>
                                  <p:childTnLst>
                                    <p:set>
                                      <p:cBhvr>
                                        <p:cTn id="36" dur="1" fill="hold">
                                          <p:stCondLst>
                                            <p:cond delay="0"/>
                                          </p:stCondLst>
                                        </p:cTn>
                                        <p:tgtEl>
                                          <p:spTgt spid="1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C090A-6EBE-E749-0E54-1AAA846B7896}"/>
              </a:ext>
            </a:extLst>
          </p:cNvPr>
          <p:cNvSpPr>
            <a:spLocks noGrp="1"/>
          </p:cNvSpPr>
          <p:nvPr>
            <p:ph type="title"/>
          </p:nvPr>
        </p:nvSpPr>
        <p:spPr/>
        <p:txBody>
          <a:bodyPr>
            <a:normAutofit fontScale="90000"/>
          </a:bodyPr>
          <a:lstStyle/>
          <a:p>
            <a:r>
              <a:rPr lang="en-GB" dirty="0"/>
              <a:t>BFS Application: Multiple-Source Shortest Paths Problem</a:t>
            </a:r>
            <a:endParaRPr lang="en-SE" dirty="0"/>
          </a:p>
        </p:txBody>
      </p:sp>
      <p:sp>
        <p:nvSpPr>
          <p:cNvPr id="3" name="Text Placeholder 2">
            <a:extLst>
              <a:ext uri="{FF2B5EF4-FFF2-40B4-BE49-F238E27FC236}">
                <a16:creationId xmlns:a16="http://schemas.microsoft.com/office/drawing/2014/main" id="{BB823062-A789-1924-8085-5F9DC07E41CC}"/>
              </a:ext>
            </a:extLst>
          </p:cNvPr>
          <p:cNvSpPr>
            <a:spLocks noGrp="1"/>
          </p:cNvSpPr>
          <p:nvPr>
            <p:ph type="body" idx="1"/>
          </p:nvPr>
        </p:nvSpPr>
        <p:spPr>
          <a:xfrm>
            <a:off x="746175" y="1334799"/>
            <a:ext cx="6805624" cy="4902838"/>
          </a:xfrm>
        </p:spPr>
        <p:txBody>
          <a:bodyPr/>
          <a:lstStyle/>
          <a:p>
            <a:r>
              <a:rPr lang="en-GB" dirty="0"/>
              <a:t>Given a digraph and a set of source nodes, find shortest path from any node in the set to every other node, assuming all edges have weight 1.</a:t>
            </a:r>
          </a:p>
          <a:p>
            <a:pPr lvl="1"/>
            <a:r>
              <a:rPr lang="en-GB" dirty="0"/>
              <a:t>e.g., S = { 1, 7, 10 }.</a:t>
            </a:r>
          </a:p>
          <a:p>
            <a:pPr lvl="1"/>
            <a:r>
              <a:rPr lang="en-GB" dirty="0"/>
              <a:t>Shortest path to 4 is 7 → 6 → 4.</a:t>
            </a:r>
          </a:p>
          <a:p>
            <a:pPr lvl="1"/>
            <a:r>
              <a:rPr lang="en-GB" dirty="0"/>
              <a:t>Shortest path to 5 is 7 → 6 → 0 → 5.</a:t>
            </a:r>
          </a:p>
          <a:p>
            <a:pPr lvl="1"/>
            <a:r>
              <a:rPr lang="en-GB" dirty="0"/>
              <a:t>Shortest path to 12 is 10 → 12.</a:t>
            </a:r>
          </a:p>
          <a:p>
            <a:r>
              <a:rPr lang="en-GB" dirty="0"/>
              <a:t>Can be done with BFS, and initialize by enqueuing all source nodes</a:t>
            </a:r>
          </a:p>
          <a:p>
            <a:endParaRPr lang="en-GB" dirty="0"/>
          </a:p>
          <a:p>
            <a:endParaRPr lang="en-SE" dirty="0"/>
          </a:p>
        </p:txBody>
      </p:sp>
      <p:sp>
        <p:nvSpPr>
          <p:cNvPr id="6" name="object 5">
            <a:extLst>
              <a:ext uri="{FF2B5EF4-FFF2-40B4-BE49-F238E27FC236}">
                <a16:creationId xmlns:a16="http://schemas.microsoft.com/office/drawing/2014/main" id="{42B39406-37EC-20CD-F4CC-5F7614FA0EE3}"/>
              </a:ext>
            </a:extLst>
          </p:cNvPr>
          <p:cNvSpPr/>
          <p:nvPr/>
        </p:nvSpPr>
        <p:spPr>
          <a:xfrm>
            <a:off x="8685710" y="1278176"/>
            <a:ext cx="2760116" cy="2004828"/>
          </a:xfrm>
          <a:prstGeom prst="rect">
            <a:avLst/>
          </a:prstGeom>
          <a:blipFill>
            <a:blip r:embed="rId2" cstate="print"/>
            <a:stretch>
              <a:fillRect/>
            </a:stretch>
          </a:blipFill>
        </p:spPr>
        <p:txBody>
          <a:bodyPr wrap="square" lIns="0" tIns="0" rIns="0" bIns="0" rtlCol="0"/>
          <a:lstStyle/>
          <a:p>
            <a:pPr defTabSz="457200">
              <a:buClrTx/>
              <a:buFontTx/>
              <a:buNone/>
            </a:pPr>
            <a:endParaRPr sz="1588" kern="1200">
              <a:solidFill>
                <a:prstClr val="black"/>
              </a:solidFill>
              <a:latin typeface="Calibri"/>
              <a:ea typeface="+mn-ea"/>
              <a:cs typeface="+mn-cs"/>
            </a:endParaRPr>
          </a:p>
        </p:txBody>
      </p:sp>
      <p:sp>
        <p:nvSpPr>
          <p:cNvPr id="9" name="object 30">
            <a:extLst>
              <a:ext uri="{FF2B5EF4-FFF2-40B4-BE49-F238E27FC236}">
                <a16:creationId xmlns:a16="http://schemas.microsoft.com/office/drawing/2014/main" id="{1B547C63-C8F2-89BF-81F1-D1FCAE4C0139}"/>
              </a:ext>
            </a:extLst>
          </p:cNvPr>
          <p:cNvSpPr/>
          <p:nvPr/>
        </p:nvSpPr>
        <p:spPr>
          <a:xfrm>
            <a:off x="9570151" y="3559507"/>
            <a:ext cx="1151930" cy="2502368"/>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0" name="object 31">
            <a:extLst>
              <a:ext uri="{FF2B5EF4-FFF2-40B4-BE49-F238E27FC236}">
                <a16:creationId xmlns:a16="http://schemas.microsoft.com/office/drawing/2014/main" id="{6D315600-218A-C4CF-7DF5-3454F7869F1F}"/>
              </a:ext>
            </a:extLst>
          </p:cNvPr>
          <p:cNvSpPr/>
          <p:nvPr/>
        </p:nvSpPr>
        <p:spPr>
          <a:xfrm>
            <a:off x="9621637" y="3630926"/>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2" name="object 43">
            <a:extLst>
              <a:ext uri="{FF2B5EF4-FFF2-40B4-BE49-F238E27FC236}">
                <a16:creationId xmlns:a16="http://schemas.microsoft.com/office/drawing/2014/main" id="{C76BA172-44BF-5ADC-92F0-7B9F8DA656D6}"/>
              </a:ext>
            </a:extLst>
          </p:cNvPr>
          <p:cNvSpPr txBox="1"/>
          <p:nvPr/>
        </p:nvSpPr>
        <p:spPr>
          <a:xfrm>
            <a:off x="8532210" y="5926552"/>
            <a:ext cx="1045170" cy="668172"/>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1</a:t>
            </a:r>
            <a:endParaRPr lang="en-US" b="1" dirty="0">
              <a:solidFill>
                <a:srgbClr val="C0504D"/>
              </a:solidFill>
              <a:latin typeface="Arial" panose="020B0604020202020204" pitchFamily="34" charset="0"/>
              <a:ea typeface="+mn-ea"/>
              <a:cs typeface="Arial" panose="020B0604020202020204" pitchFamily="34" charset="0"/>
            </a:endParaRPr>
          </a:p>
          <a:p>
            <a:pPr marL="8929" defTabSz="457200">
              <a:spcBef>
                <a:spcPts val="70"/>
              </a:spcBef>
              <a:buClrTx/>
              <a:buFontTx/>
              <a:buNone/>
            </a:pPr>
            <a:r>
              <a:rPr lang="en-GB" b="1" dirty="0">
                <a:solidFill>
                  <a:srgbClr val="C0504D"/>
                </a:solidFill>
                <a:latin typeface="Arial" panose="020B0604020202020204" pitchFamily="34" charset="0"/>
                <a:ea typeface="+mn-ea"/>
                <a:cs typeface="Arial" panose="020B0604020202020204" pitchFamily="34" charset="0"/>
              </a:rPr>
              <a:t>(1-hop </a:t>
            </a:r>
            <a:r>
              <a:rPr lang="en-GB" b="1" dirty="0" err="1">
                <a:solidFill>
                  <a:srgbClr val="C0504D"/>
                </a:solidFill>
                <a:latin typeface="Arial" panose="020B0604020202020204" pitchFamily="34" charset="0"/>
                <a:ea typeface="+mn-ea"/>
                <a:cs typeface="Arial" panose="020B0604020202020204" pitchFamily="34" charset="0"/>
              </a:rPr>
              <a:t>neighbors</a:t>
            </a:r>
            <a:r>
              <a:rPr lang="en-GB" b="1" dirty="0">
                <a:solidFill>
                  <a:srgbClr val="C0504D"/>
                </a:solidFill>
                <a:latin typeface="Arial" panose="020B0604020202020204" pitchFamily="34" charset="0"/>
                <a:ea typeface="+mn-ea"/>
                <a:cs typeface="Arial" panose="020B0604020202020204" pitchFamily="34" charset="0"/>
              </a:rPr>
              <a:t>)</a:t>
            </a:r>
            <a:endParaRPr b="1" dirty="0">
              <a:solidFill>
                <a:srgbClr val="C0504D"/>
              </a:solidFill>
              <a:latin typeface="Arial" panose="020B0604020202020204" pitchFamily="34" charset="0"/>
              <a:ea typeface="+mn-ea"/>
              <a:cs typeface="Arial" panose="020B0604020202020204" pitchFamily="34" charset="0"/>
            </a:endParaRPr>
          </a:p>
        </p:txBody>
      </p:sp>
      <p:sp>
        <p:nvSpPr>
          <p:cNvPr id="13" name="object 44">
            <a:extLst>
              <a:ext uri="{FF2B5EF4-FFF2-40B4-BE49-F238E27FC236}">
                <a16:creationId xmlns:a16="http://schemas.microsoft.com/office/drawing/2014/main" id="{FB2C99FB-5D96-1152-2036-B891C1877038}"/>
              </a:ext>
            </a:extLst>
          </p:cNvPr>
          <p:cNvSpPr/>
          <p:nvPr/>
        </p:nvSpPr>
        <p:spPr>
          <a:xfrm>
            <a:off x="8401460" y="3947607"/>
            <a:ext cx="922846" cy="1876603"/>
          </a:xfrm>
          <a:prstGeom prst="rect">
            <a:avLst/>
          </a:prstGeom>
          <a:blipFill>
            <a:blip r:embed="rId4"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4" name="object 45">
            <a:extLst>
              <a:ext uri="{FF2B5EF4-FFF2-40B4-BE49-F238E27FC236}">
                <a16:creationId xmlns:a16="http://schemas.microsoft.com/office/drawing/2014/main" id="{6366E895-B780-E858-ED7F-980F3D8E8284}"/>
              </a:ext>
            </a:extLst>
          </p:cNvPr>
          <p:cNvSpPr/>
          <p:nvPr/>
        </p:nvSpPr>
        <p:spPr>
          <a:xfrm>
            <a:off x="8452869" y="3970418"/>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5" name="object 57">
            <a:extLst>
              <a:ext uri="{FF2B5EF4-FFF2-40B4-BE49-F238E27FC236}">
                <a16:creationId xmlns:a16="http://schemas.microsoft.com/office/drawing/2014/main" id="{67531E60-2A8C-9D82-9ABD-D1C87398987B}"/>
              </a:ext>
            </a:extLst>
          </p:cNvPr>
          <p:cNvSpPr/>
          <p:nvPr/>
        </p:nvSpPr>
        <p:spPr>
          <a:xfrm>
            <a:off x="7287692" y="3862088"/>
            <a:ext cx="892968" cy="2069339"/>
          </a:xfrm>
          <a:prstGeom prst="rect">
            <a:avLst/>
          </a:prstGeom>
          <a:blipFill>
            <a:blip r:embed="rId5"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6" name="object 58">
            <a:extLst>
              <a:ext uri="{FF2B5EF4-FFF2-40B4-BE49-F238E27FC236}">
                <a16:creationId xmlns:a16="http://schemas.microsoft.com/office/drawing/2014/main" id="{9053DFD6-461D-5D84-A793-FB7E0A847E5F}"/>
              </a:ext>
            </a:extLst>
          </p:cNvPr>
          <p:cNvSpPr/>
          <p:nvPr/>
        </p:nvSpPr>
        <p:spPr>
          <a:xfrm>
            <a:off x="7339300" y="3970418"/>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7" name="object 62">
            <a:extLst>
              <a:ext uri="{FF2B5EF4-FFF2-40B4-BE49-F238E27FC236}">
                <a16:creationId xmlns:a16="http://schemas.microsoft.com/office/drawing/2014/main" id="{7E542B81-8AA8-31C1-6DE7-A08FE1CA4907}"/>
              </a:ext>
            </a:extLst>
          </p:cNvPr>
          <p:cNvSpPr txBox="1"/>
          <p:nvPr/>
        </p:nvSpPr>
        <p:spPr>
          <a:xfrm>
            <a:off x="7416895" y="6061875"/>
            <a:ext cx="651723" cy="224461"/>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0</a:t>
            </a:r>
          </a:p>
        </p:txBody>
      </p:sp>
      <p:sp>
        <p:nvSpPr>
          <p:cNvPr id="18" name="Oval 17">
            <a:extLst>
              <a:ext uri="{FF2B5EF4-FFF2-40B4-BE49-F238E27FC236}">
                <a16:creationId xmlns:a16="http://schemas.microsoft.com/office/drawing/2014/main" id="{1DEC4EE6-75F2-7CC5-2381-7F9608C0B0D7}"/>
              </a:ext>
            </a:extLst>
          </p:cNvPr>
          <p:cNvSpPr/>
          <p:nvPr/>
        </p:nvSpPr>
        <p:spPr>
          <a:xfrm>
            <a:off x="7559576" y="4221263"/>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9" name="Oval 18">
            <a:extLst>
              <a:ext uri="{FF2B5EF4-FFF2-40B4-BE49-F238E27FC236}">
                <a16:creationId xmlns:a16="http://schemas.microsoft.com/office/drawing/2014/main" id="{A4EF6726-4687-7091-09E0-7751D28CFE94}"/>
              </a:ext>
            </a:extLst>
          </p:cNvPr>
          <p:cNvSpPr/>
          <p:nvPr/>
        </p:nvSpPr>
        <p:spPr>
          <a:xfrm>
            <a:off x="7559576" y="4706937"/>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7</a:t>
            </a:r>
          </a:p>
        </p:txBody>
      </p:sp>
      <p:sp>
        <p:nvSpPr>
          <p:cNvPr id="20" name="Oval 19">
            <a:extLst>
              <a:ext uri="{FF2B5EF4-FFF2-40B4-BE49-F238E27FC236}">
                <a16:creationId xmlns:a16="http://schemas.microsoft.com/office/drawing/2014/main" id="{0ABD6AEE-9554-F6E8-A92F-AF3D994248D8}"/>
              </a:ext>
            </a:extLst>
          </p:cNvPr>
          <p:cNvSpPr/>
          <p:nvPr/>
        </p:nvSpPr>
        <p:spPr>
          <a:xfrm>
            <a:off x="7567354" y="5183391"/>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62CB7A88-2EAE-3EDF-CA17-15E05E92581A}"/>
              </a:ext>
            </a:extLst>
          </p:cNvPr>
          <p:cNvSpPr txBox="1"/>
          <p:nvPr/>
        </p:nvSpPr>
        <p:spPr>
          <a:xfrm>
            <a:off x="7515010" y="5153870"/>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10</a:t>
            </a:r>
          </a:p>
        </p:txBody>
      </p:sp>
      <p:sp>
        <p:nvSpPr>
          <p:cNvPr id="22" name="Oval 21">
            <a:extLst>
              <a:ext uri="{FF2B5EF4-FFF2-40B4-BE49-F238E27FC236}">
                <a16:creationId xmlns:a16="http://schemas.microsoft.com/office/drawing/2014/main" id="{EDEBC52B-36AE-34C5-CC14-488276156590}"/>
              </a:ext>
            </a:extLst>
          </p:cNvPr>
          <p:cNvSpPr/>
          <p:nvPr/>
        </p:nvSpPr>
        <p:spPr>
          <a:xfrm>
            <a:off x="8693541" y="420712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6</a:t>
            </a:r>
          </a:p>
        </p:txBody>
      </p:sp>
      <p:sp>
        <p:nvSpPr>
          <p:cNvPr id="23" name="Oval 22">
            <a:extLst>
              <a:ext uri="{FF2B5EF4-FFF2-40B4-BE49-F238E27FC236}">
                <a16:creationId xmlns:a16="http://schemas.microsoft.com/office/drawing/2014/main" id="{CB1767D5-2B9F-5C25-4F1F-1E566535E964}"/>
              </a:ext>
            </a:extLst>
          </p:cNvPr>
          <p:cNvSpPr/>
          <p:nvPr/>
        </p:nvSpPr>
        <p:spPr>
          <a:xfrm>
            <a:off x="8693541" y="469280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9</a:t>
            </a:r>
          </a:p>
        </p:txBody>
      </p:sp>
      <p:sp>
        <p:nvSpPr>
          <p:cNvPr id="24" name="Oval 23">
            <a:extLst>
              <a:ext uri="{FF2B5EF4-FFF2-40B4-BE49-F238E27FC236}">
                <a16:creationId xmlns:a16="http://schemas.microsoft.com/office/drawing/2014/main" id="{F3E5F1B7-D87B-F0BF-9BE7-147E0D8D28F7}"/>
              </a:ext>
            </a:extLst>
          </p:cNvPr>
          <p:cNvSpPr/>
          <p:nvPr/>
        </p:nvSpPr>
        <p:spPr>
          <a:xfrm>
            <a:off x="8701319" y="516925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3F383A99-8607-6200-8228-6E436104C886}"/>
              </a:ext>
            </a:extLst>
          </p:cNvPr>
          <p:cNvSpPr txBox="1"/>
          <p:nvPr/>
        </p:nvSpPr>
        <p:spPr>
          <a:xfrm>
            <a:off x="8647781" y="5134539"/>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12</a:t>
            </a:r>
          </a:p>
        </p:txBody>
      </p:sp>
      <p:cxnSp>
        <p:nvCxnSpPr>
          <p:cNvPr id="26" name="Straight Arrow Connector 25">
            <a:extLst>
              <a:ext uri="{FF2B5EF4-FFF2-40B4-BE49-F238E27FC236}">
                <a16:creationId xmlns:a16="http://schemas.microsoft.com/office/drawing/2014/main" id="{497E5F14-A4E4-E6EB-78B8-8FA1DA271435}"/>
              </a:ext>
            </a:extLst>
          </p:cNvPr>
          <p:cNvCxnSpPr>
            <a:stCxn id="19" idx="7"/>
            <a:endCxn id="22" idx="2"/>
          </p:cNvCxnSpPr>
          <p:nvPr/>
        </p:nvCxnSpPr>
        <p:spPr>
          <a:xfrm flipV="1">
            <a:off x="7824425" y="4362271"/>
            <a:ext cx="869116" cy="390107"/>
          </a:xfrm>
          <a:prstGeom prst="straightConnector1">
            <a:avLst/>
          </a:prstGeom>
          <a:noFill/>
          <a:ln w="25400" cap="flat" cmpd="sng" algn="ctr">
            <a:solidFill>
              <a:sysClr val="windowText" lastClr="000000"/>
            </a:solidFill>
            <a:prstDash val="solid"/>
            <a:tailEnd type="triangle"/>
          </a:ln>
          <a:effectLst/>
        </p:spPr>
      </p:cxnSp>
      <p:cxnSp>
        <p:nvCxnSpPr>
          <p:cNvPr id="27" name="Straight Arrow Connector 26">
            <a:extLst>
              <a:ext uri="{FF2B5EF4-FFF2-40B4-BE49-F238E27FC236}">
                <a16:creationId xmlns:a16="http://schemas.microsoft.com/office/drawing/2014/main" id="{1ECDF509-C65B-683D-858E-A4C57EC0A179}"/>
              </a:ext>
            </a:extLst>
          </p:cNvPr>
          <p:cNvCxnSpPr>
            <a:cxnSpLocks/>
            <a:stCxn id="19" idx="6"/>
            <a:endCxn id="23" idx="2"/>
          </p:cNvCxnSpPr>
          <p:nvPr/>
        </p:nvCxnSpPr>
        <p:spPr>
          <a:xfrm flipV="1">
            <a:off x="7869866" y="4847945"/>
            <a:ext cx="823675" cy="14137"/>
          </a:xfrm>
          <a:prstGeom prst="straightConnector1">
            <a:avLst/>
          </a:prstGeom>
          <a:noFill/>
          <a:ln w="25400" cap="flat" cmpd="sng" algn="ctr">
            <a:solidFill>
              <a:sysClr val="windowText" lastClr="000000"/>
            </a:solidFill>
            <a:prstDash val="solid"/>
            <a:tailEnd type="triangle"/>
          </a:ln>
          <a:effectLst/>
        </p:spPr>
      </p:cxnSp>
      <p:cxnSp>
        <p:nvCxnSpPr>
          <p:cNvPr id="28" name="Straight Arrow Connector 27">
            <a:extLst>
              <a:ext uri="{FF2B5EF4-FFF2-40B4-BE49-F238E27FC236}">
                <a16:creationId xmlns:a16="http://schemas.microsoft.com/office/drawing/2014/main" id="{180D5DB9-DD3D-0C71-F0DC-7713BEB60726}"/>
              </a:ext>
            </a:extLst>
          </p:cNvPr>
          <p:cNvCxnSpPr>
            <a:cxnSpLocks/>
            <a:stCxn id="20" idx="6"/>
            <a:endCxn id="24" idx="2"/>
          </p:cNvCxnSpPr>
          <p:nvPr/>
        </p:nvCxnSpPr>
        <p:spPr>
          <a:xfrm flipV="1">
            <a:off x="7877644" y="5324399"/>
            <a:ext cx="823675" cy="14137"/>
          </a:xfrm>
          <a:prstGeom prst="straightConnector1">
            <a:avLst/>
          </a:prstGeom>
          <a:noFill/>
          <a:ln w="25400" cap="flat" cmpd="sng" algn="ctr">
            <a:solidFill>
              <a:sysClr val="windowText" lastClr="000000"/>
            </a:solidFill>
            <a:prstDash val="solid"/>
            <a:tailEnd type="triangle"/>
          </a:ln>
          <a:effectLst/>
        </p:spPr>
      </p:cxnSp>
      <p:sp>
        <p:nvSpPr>
          <p:cNvPr id="29" name="object 30">
            <a:extLst>
              <a:ext uri="{FF2B5EF4-FFF2-40B4-BE49-F238E27FC236}">
                <a16:creationId xmlns:a16="http://schemas.microsoft.com/office/drawing/2014/main" id="{2B25FB33-550A-6BCE-212F-475CA64FD2CB}"/>
              </a:ext>
            </a:extLst>
          </p:cNvPr>
          <p:cNvSpPr/>
          <p:nvPr/>
        </p:nvSpPr>
        <p:spPr>
          <a:xfrm>
            <a:off x="10891013" y="3950683"/>
            <a:ext cx="890373" cy="1789169"/>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0" name="object 31">
            <a:extLst>
              <a:ext uri="{FF2B5EF4-FFF2-40B4-BE49-F238E27FC236}">
                <a16:creationId xmlns:a16="http://schemas.microsoft.com/office/drawing/2014/main" id="{79AD0C31-8F45-E1AF-2974-47C1C45EB76D}"/>
              </a:ext>
            </a:extLst>
          </p:cNvPr>
          <p:cNvSpPr/>
          <p:nvPr/>
        </p:nvSpPr>
        <p:spPr>
          <a:xfrm>
            <a:off x="10942499" y="3970418"/>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2" name="Oval 31">
            <a:extLst>
              <a:ext uri="{FF2B5EF4-FFF2-40B4-BE49-F238E27FC236}">
                <a16:creationId xmlns:a16="http://schemas.microsoft.com/office/drawing/2014/main" id="{442B9895-CCBC-942A-BB9D-92A31D4FB923}"/>
              </a:ext>
            </a:extLst>
          </p:cNvPr>
          <p:cNvSpPr/>
          <p:nvPr/>
        </p:nvSpPr>
        <p:spPr>
          <a:xfrm>
            <a:off x="9975807" y="3899182"/>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3" name="Oval 32">
            <a:extLst>
              <a:ext uri="{FF2B5EF4-FFF2-40B4-BE49-F238E27FC236}">
                <a16:creationId xmlns:a16="http://schemas.microsoft.com/office/drawing/2014/main" id="{81D7EA9A-B0FA-138A-2B23-BC8E146DABBE}"/>
              </a:ext>
            </a:extLst>
          </p:cNvPr>
          <p:cNvSpPr/>
          <p:nvPr/>
        </p:nvSpPr>
        <p:spPr>
          <a:xfrm>
            <a:off x="9975807" y="438485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8</a:t>
            </a:r>
          </a:p>
        </p:txBody>
      </p:sp>
      <p:sp>
        <p:nvSpPr>
          <p:cNvPr id="34" name="Oval 33">
            <a:extLst>
              <a:ext uri="{FF2B5EF4-FFF2-40B4-BE49-F238E27FC236}">
                <a16:creationId xmlns:a16="http://schemas.microsoft.com/office/drawing/2014/main" id="{910C85F1-0164-8A12-0F7B-A06401BC3F1A}"/>
              </a:ext>
            </a:extLst>
          </p:cNvPr>
          <p:cNvSpPr/>
          <p:nvPr/>
        </p:nvSpPr>
        <p:spPr>
          <a:xfrm>
            <a:off x="9975807" y="486131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4</a:t>
            </a:r>
          </a:p>
        </p:txBody>
      </p:sp>
      <p:sp>
        <p:nvSpPr>
          <p:cNvPr id="35" name="Oval 34">
            <a:extLst>
              <a:ext uri="{FF2B5EF4-FFF2-40B4-BE49-F238E27FC236}">
                <a16:creationId xmlns:a16="http://schemas.microsoft.com/office/drawing/2014/main" id="{C4B5CC9B-8A63-2323-5EC6-E62A87C20558}"/>
              </a:ext>
            </a:extLst>
          </p:cNvPr>
          <p:cNvSpPr/>
          <p:nvPr/>
        </p:nvSpPr>
        <p:spPr>
          <a:xfrm>
            <a:off x="9975807" y="530988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C5DF4652-C60A-6069-7515-C3E66B3FE2E9}"/>
              </a:ext>
            </a:extLst>
          </p:cNvPr>
          <p:cNvCxnSpPr>
            <a:cxnSpLocks/>
            <a:stCxn id="22" idx="6"/>
            <a:endCxn id="32" idx="2"/>
          </p:cNvCxnSpPr>
          <p:nvPr/>
        </p:nvCxnSpPr>
        <p:spPr>
          <a:xfrm flipV="1">
            <a:off x="9003831" y="4054327"/>
            <a:ext cx="971976" cy="307944"/>
          </a:xfrm>
          <a:prstGeom prst="straightConnector1">
            <a:avLst/>
          </a:prstGeom>
          <a:noFill/>
          <a:ln w="25400" cap="flat" cmpd="sng" algn="ctr">
            <a:solidFill>
              <a:sysClr val="windowText" lastClr="000000"/>
            </a:solidFill>
            <a:prstDash val="solid"/>
            <a:tailEnd type="triangle"/>
          </a:ln>
          <a:effectLst/>
        </p:spPr>
      </p:cxnSp>
      <p:cxnSp>
        <p:nvCxnSpPr>
          <p:cNvPr id="37" name="Straight Arrow Connector 36">
            <a:extLst>
              <a:ext uri="{FF2B5EF4-FFF2-40B4-BE49-F238E27FC236}">
                <a16:creationId xmlns:a16="http://schemas.microsoft.com/office/drawing/2014/main" id="{0F4E2282-28BB-20EE-0862-1C683828E675}"/>
              </a:ext>
            </a:extLst>
          </p:cNvPr>
          <p:cNvCxnSpPr>
            <a:cxnSpLocks/>
            <a:stCxn id="22" idx="6"/>
            <a:endCxn id="33" idx="2"/>
          </p:cNvCxnSpPr>
          <p:nvPr/>
        </p:nvCxnSpPr>
        <p:spPr>
          <a:xfrm>
            <a:off x="9003831" y="4362271"/>
            <a:ext cx="971976" cy="177730"/>
          </a:xfrm>
          <a:prstGeom prst="straightConnector1">
            <a:avLst/>
          </a:prstGeom>
          <a:noFill/>
          <a:ln w="25400" cap="flat" cmpd="sng" algn="ctr">
            <a:solidFill>
              <a:sysClr val="windowText" lastClr="000000"/>
            </a:solidFill>
            <a:prstDash val="solid"/>
            <a:tailEnd type="triangle"/>
          </a:ln>
          <a:effectLst/>
        </p:spPr>
      </p:cxnSp>
      <p:cxnSp>
        <p:nvCxnSpPr>
          <p:cNvPr id="38" name="Straight Arrow Connector 37">
            <a:extLst>
              <a:ext uri="{FF2B5EF4-FFF2-40B4-BE49-F238E27FC236}">
                <a16:creationId xmlns:a16="http://schemas.microsoft.com/office/drawing/2014/main" id="{9140A5A5-26A3-8A21-496D-CBC391E8893C}"/>
              </a:ext>
            </a:extLst>
          </p:cNvPr>
          <p:cNvCxnSpPr>
            <a:cxnSpLocks/>
            <a:stCxn id="22" idx="6"/>
            <a:endCxn id="34" idx="2"/>
          </p:cNvCxnSpPr>
          <p:nvPr/>
        </p:nvCxnSpPr>
        <p:spPr>
          <a:xfrm>
            <a:off x="9003831" y="4362271"/>
            <a:ext cx="971976" cy="654184"/>
          </a:xfrm>
          <a:prstGeom prst="straightConnector1">
            <a:avLst/>
          </a:prstGeom>
          <a:noFill/>
          <a:ln w="25400" cap="flat" cmpd="sng" algn="ctr">
            <a:solidFill>
              <a:sysClr val="windowText" lastClr="000000"/>
            </a:solidFill>
            <a:prstDash val="solid"/>
            <a:tailEnd type="triangle"/>
          </a:ln>
          <a:effectLst/>
        </p:spPr>
      </p:cxnSp>
      <p:cxnSp>
        <p:nvCxnSpPr>
          <p:cNvPr id="39" name="Straight Arrow Connector 38">
            <a:extLst>
              <a:ext uri="{FF2B5EF4-FFF2-40B4-BE49-F238E27FC236}">
                <a16:creationId xmlns:a16="http://schemas.microsoft.com/office/drawing/2014/main" id="{5A933669-88F0-48C6-3F63-01679261BA59}"/>
              </a:ext>
            </a:extLst>
          </p:cNvPr>
          <p:cNvCxnSpPr>
            <a:cxnSpLocks/>
            <a:stCxn id="23" idx="6"/>
            <a:endCxn id="35" idx="2"/>
          </p:cNvCxnSpPr>
          <p:nvPr/>
        </p:nvCxnSpPr>
        <p:spPr>
          <a:xfrm>
            <a:off x="9003831" y="4847945"/>
            <a:ext cx="971976" cy="617084"/>
          </a:xfrm>
          <a:prstGeom prst="straightConnector1">
            <a:avLst/>
          </a:prstGeom>
          <a:noFill/>
          <a:ln w="25400" cap="flat" cmpd="sng" algn="ctr">
            <a:solidFill>
              <a:sysClr val="windowText" lastClr="000000"/>
            </a:solidFill>
            <a:prstDash val="solid"/>
            <a:tailEnd type="triangle"/>
          </a:ln>
          <a:effectLst/>
        </p:spPr>
      </p:cxnSp>
      <p:sp>
        <p:nvSpPr>
          <p:cNvPr id="40" name="TextBox 39">
            <a:extLst>
              <a:ext uri="{FF2B5EF4-FFF2-40B4-BE49-F238E27FC236}">
                <a16:creationId xmlns:a16="http://schemas.microsoft.com/office/drawing/2014/main" id="{4A5C5ED6-95AF-3C65-3B07-3A3DC4273172}"/>
              </a:ext>
            </a:extLst>
          </p:cNvPr>
          <p:cNvSpPr txBox="1"/>
          <p:nvPr/>
        </p:nvSpPr>
        <p:spPr>
          <a:xfrm>
            <a:off x="9929989" y="5275801"/>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11</a:t>
            </a:r>
          </a:p>
        </p:txBody>
      </p:sp>
      <p:sp>
        <p:nvSpPr>
          <p:cNvPr id="41" name="Oval 40">
            <a:extLst>
              <a:ext uri="{FF2B5EF4-FFF2-40B4-BE49-F238E27FC236}">
                <a16:creationId xmlns:a16="http://schemas.microsoft.com/office/drawing/2014/main" id="{41906BD7-9428-089C-F29C-AC9C8BB417C6}"/>
              </a:ext>
            </a:extLst>
          </p:cNvPr>
          <p:cNvSpPr/>
          <p:nvPr/>
        </p:nvSpPr>
        <p:spPr>
          <a:xfrm>
            <a:off x="11188926" y="415156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42" name="Oval 41">
            <a:extLst>
              <a:ext uri="{FF2B5EF4-FFF2-40B4-BE49-F238E27FC236}">
                <a16:creationId xmlns:a16="http://schemas.microsoft.com/office/drawing/2014/main" id="{39E21DE4-DA8B-BBBF-2162-BA97879B225F}"/>
              </a:ext>
            </a:extLst>
          </p:cNvPr>
          <p:cNvSpPr/>
          <p:nvPr/>
        </p:nvSpPr>
        <p:spPr>
          <a:xfrm>
            <a:off x="11188926" y="463262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43" name="Oval 42">
            <a:extLst>
              <a:ext uri="{FF2B5EF4-FFF2-40B4-BE49-F238E27FC236}">
                <a16:creationId xmlns:a16="http://schemas.microsoft.com/office/drawing/2014/main" id="{81EDC104-F4F6-4FC0-9448-0B1890AB1221}"/>
              </a:ext>
            </a:extLst>
          </p:cNvPr>
          <p:cNvSpPr/>
          <p:nvPr/>
        </p:nvSpPr>
        <p:spPr>
          <a:xfrm>
            <a:off x="11196704" y="5113688"/>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a:t>
            </a:r>
          </a:p>
        </p:txBody>
      </p:sp>
      <p:cxnSp>
        <p:nvCxnSpPr>
          <p:cNvPr id="44" name="Straight Arrow Connector 43">
            <a:extLst>
              <a:ext uri="{FF2B5EF4-FFF2-40B4-BE49-F238E27FC236}">
                <a16:creationId xmlns:a16="http://schemas.microsoft.com/office/drawing/2014/main" id="{5EF1AF63-B6D0-C1B1-B9B9-E92E724EC850}"/>
              </a:ext>
            </a:extLst>
          </p:cNvPr>
          <p:cNvCxnSpPr>
            <a:cxnSpLocks/>
            <a:stCxn id="32" idx="6"/>
            <a:endCxn id="41" idx="2"/>
          </p:cNvCxnSpPr>
          <p:nvPr/>
        </p:nvCxnSpPr>
        <p:spPr>
          <a:xfrm>
            <a:off x="10286097" y="4054327"/>
            <a:ext cx="902829" cy="252378"/>
          </a:xfrm>
          <a:prstGeom prst="straightConnector1">
            <a:avLst/>
          </a:prstGeom>
          <a:noFill/>
          <a:ln w="25400" cap="flat" cmpd="sng" algn="ctr">
            <a:solidFill>
              <a:sysClr val="windowText" lastClr="000000"/>
            </a:solidFill>
            <a:prstDash val="solid"/>
            <a:tailEnd type="triangle"/>
          </a:ln>
          <a:effectLst/>
        </p:spPr>
      </p:cxnSp>
      <p:cxnSp>
        <p:nvCxnSpPr>
          <p:cNvPr id="45" name="Straight Arrow Connector 44">
            <a:extLst>
              <a:ext uri="{FF2B5EF4-FFF2-40B4-BE49-F238E27FC236}">
                <a16:creationId xmlns:a16="http://schemas.microsoft.com/office/drawing/2014/main" id="{A50CF567-6F6C-7033-4ED7-422AB73ED02B}"/>
              </a:ext>
            </a:extLst>
          </p:cNvPr>
          <p:cNvCxnSpPr>
            <a:cxnSpLocks/>
            <a:stCxn id="34" idx="6"/>
            <a:endCxn id="42" idx="2"/>
          </p:cNvCxnSpPr>
          <p:nvPr/>
        </p:nvCxnSpPr>
        <p:spPr>
          <a:xfrm flipV="1">
            <a:off x="10286097" y="4787769"/>
            <a:ext cx="902829" cy="228686"/>
          </a:xfrm>
          <a:prstGeom prst="straightConnector1">
            <a:avLst/>
          </a:prstGeom>
          <a:noFill/>
          <a:ln w="25400" cap="flat" cmpd="sng" algn="ctr">
            <a:solidFill>
              <a:sysClr val="windowText" lastClr="000000"/>
            </a:solidFill>
            <a:prstDash val="solid"/>
            <a:tailEnd type="triangle"/>
          </a:ln>
          <a:effectLst/>
        </p:spPr>
      </p:cxnSp>
      <p:cxnSp>
        <p:nvCxnSpPr>
          <p:cNvPr id="46" name="Straight Arrow Connector 45">
            <a:extLst>
              <a:ext uri="{FF2B5EF4-FFF2-40B4-BE49-F238E27FC236}">
                <a16:creationId xmlns:a16="http://schemas.microsoft.com/office/drawing/2014/main" id="{0EF3CE0E-AA81-6595-F21D-461C31D2D505}"/>
              </a:ext>
            </a:extLst>
          </p:cNvPr>
          <p:cNvCxnSpPr>
            <a:cxnSpLocks/>
            <a:stCxn id="34" idx="6"/>
            <a:endCxn id="43" idx="2"/>
          </p:cNvCxnSpPr>
          <p:nvPr/>
        </p:nvCxnSpPr>
        <p:spPr>
          <a:xfrm>
            <a:off x="10286097" y="5016455"/>
            <a:ext cx="910607" cy="252378"/>
          </a:xfrm>
          <a:prstGeom prst="straightConnector1">
            <a:avLst/>
          </a:prstGeom>
          <a:noFill/>
          <a:ln w="25400" cap="flat" cmpd="sng" algn="ctr">
            <a:solidFill>
              <a:sysClr val="windowText" lastClr="000000"/>
            </a:solidFill>
            <a:prstDash val="solid"/>
            <a:tailEnd type="triangle"/>
          </a:ln>
          <a:effectLst/>
        </p:spPr>
      </p:cxnSp>
      <p:sp>
        <p:nvSpPr>
          <p:cNvPr id="4" name="object 43">
            <a:extLst>
              <a:ext uri="{FF2B5EF4-FFF2-40B4-BE49-F238E27FC236}">
                <a16:creationId xmlns:a16="http://schemas.microsoft.com/office/drawing/2014/main" id="{39381DF0-1AC6-8A16-11C3-715E80B6DF71}"/>
              </a:ext>
            </a:extLst>
          </p:cNvPr>
          <p:cNvSpPr txBox="1"/>
          <p:nvPr/>
        </p:nvSpPr>
        <p:spPr>
          <a:xfrm>
            <a:off x="9761377" y="5926552"/>
            <a:ext cx="1045170" cy="668172"/>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a:t>
            </a:r>
            <a:r>
              <a:rPr lang="en-GB" b="1" dirty="0">
                <a:solidFill>
                  <a:srgbClr val="C0504D"/>
                </a:solidFill>
                <a:latin typeface="Arial" panose="020B0604020202020204" pitchFamily="34" charset="0"/>
                <a:ea typeface="+mn-ea"/>
                <a:cs typeface="Arial" panose="020B0604020202020204" pitchFamily="34" charset="0"/>
              </a:rPr>
              <a:t>2</a:t>
            </a:r>
            <a:endParaRPr lang="en-US" b="1" dirty="0">
              <a:solidFill>
                <a:srgbClr val="C0504D"/>
              </a:solidFill>
              <a:latin typeface="Arial" panose="020B0604020202020204" pitchFamily="34" charset="0"/>
              <a:ea typeface="+mn-ea"/>
              <a:cs typeface="Arial" panose="020B0604020202020204" pitchFamily="34" charset="0"/>
            </a:endParaRPr>
          </a:p>
          <a:p>
            <a:pPr marL="8929" defTabSz="457200">
              <a:spcBef>
                <a:spcPts val="70"/>
              </a:spcBef>
              <a:buClrTx/>
              <a:buFontTx/>
              <a:buNone/>
            </a:pPr>
            <a:r>
              <a:rPr lang="en-GB" b="1" dirty="0">
                <a:solidFill>
                  <a:srgbClr val="C0504D"/>
                </a:solidFill>
                <a:latin typeface="Arial" panose="020B0604020202020204" pitchFamily="34" charset="0"/>
                <a:ea typeface="+mn-ea"/>
                <a:cs typeface="Arial" panose="020B0604020202020204" pitchFamily="34" charset="0"/>
              </a:rPr>
              <a:t>(2-hop </a:t>
            </a:r>
            <a:r>
              <a:rPr lang="en-GB" b="1" dirty="0" err="1">
                <a:solidFill>
                  <a:srgbClr val="C0504D"/>
                </a:solidFill>
                <a:latin typeface="Arial" panose="020B0604020202020204" pitchFamily="34" charset="0"/>
                <a:ea typeface="+mn-ea"/>
                <a:cs typeface="Arial" panose="020B0604020202020204" pitchFamily="34" charset="0"/>
              </a:rPr>
              <a:t>neighbors</a:t>
            </a:r>
            <a:r>
              <a:rPr lang="en-GB" b="1" dirty="0">
                <a:solidFill>
                  <a:srgbClr val="C0504D"/>
                </a:solidFill>
                <a:latin typeface="Arial" panose="020B0604020202020204" pitchFamily="34" charset="0"/>
                <a:ea typeface="+mn-ea"/>
                <a:cs typeface="Arial" panose="020B0604020202020204" pitchFamily="34" charset="0"/>
              </a:rPr>
              <a:t>)</a:t>
            </a:r>
            <a:endParaRPr b="1" dirty="0">
              <a:solidFill>
                <a:srgbClr val="C0504D"/>
              </a:solidFill>
              <a:latin typeface="Arial" panose="020B0604020202020204" pitchFamily="34" charset="0"/>
              <a:ea typeface="+mn-ea"/>
              <a:cs typeface="Arial" panose="020B0604020202020204" pitchFamily="34" charset="0"/>
            </a:endParaRPr>
          </a:p>
        </p:txBody>
      </p:sp>
      <p:sp>
        <p:nvSpPr>
          <p:cNvPr id="5" name="object 43">
            <a:extLst>
              <a:ext uri="{FF2B5EF4-FFF2-40B4-BE49-F238E27FC236}">
                <a16:creationId xmlns:a16="http://schemas.microsoft.com/office/drawing/2014/main" id="{E1FD7066-F284-51CE-F861-654C533DC084}"/>
              </a:ext>
            </a:extLst>
          </p:cNvPr>
          <p:cNvSpPr txBox="1"/>
          <p:nvPr/>
        </p:nvSpPr>
        <p:spPr>
          <a:xfrm>
            <a:off x="10990544" y="5926552"/>
            <a:ext cx="1045170" cy="668172"/>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a:t>
            </a:r>
            <a:r>
              <a:rPr lang="en-GB" b="1" dirty="0">
                <a:solidFill>
                  <a:srgbClr val="C0504D"/>
                </a:solidFill>
                <a:latin typeface="Arial" panose="020B0604020202020204" pitchFamily="34" charset="0"/>
                <a:ea typeface="+mn-ea"/>
                <a:cs typeface="Arial" panose="020B0604020202020204" pitchFamily="34" charset="0"/>
              </a:rPr>
              <a:t>3</a:t>
            </a:r>
            <a:endParaRPr lang="en-US" b="1" dirty="0">
              <a:solidFill>
                <a:srgbClr val="C0504D"/>
              </a:solidFill>
              <a:latin typeface="Arial" panose="020B0604020202020204" pitchFamily="34" charset="0"/>
              <a:ea typeface="+mn-ea"/>
              <a:cs typeface="Arial" panose="020B0604020202020204" pitchFamily="34" charset="0"/>
            </a:endParaRPr>
          </a:p>
          <a:p>
            <a:pPr marL="8929" defTabSz="457200">
              <a:spcBef>
                <a:spcPts val="70"/>
              </a:spcBef>
              <a:buClrTx/>
              <a:buFontTx/>
              <a:buNone/>
            </a:pPr>
            <a:r>
              <a:rPr lang="en-GB" b="1" dirty="0">
                <a:solidFill>
                  <a:srgbClr val="C0504D"/>
                </a:solidFill>
                <a:latin typeface="Arial" panose="020B0604020202020204" pitchFamily="34" charset="0"/>
                <a:ea typeface="+mn-ea"/>
                <a:cs typeface="Arial" panose="020B0604020202020204" pitchFamily="34" charset="0"/>
              </a:rPr>
              <a:t>(3-hop </a:t>
            </a:r>
            <a:r>
              <a:rPr lang="en-GB" b="1" dirty="0" err="1">
                <a:solidFill>
                  <a:srgbClr val="C0504D"/>
                </a:solidFill>
                <a:latin typeface="Arial" panose="020B0604020202020204" pitchFamily="34" charset="0"/>
                <a:ea typeface="+mn-ea"/>
                <a:cs typeface="Arial" panose="020B0604020202020204" pitchFamily="34" charset="0"/>
              </a:rPr>
              <a:t>neighbors</a:t>
            </a:r>
            <a:r>
              <a:rPr lang="en-GB" b="1" dirty="0">
                <a:solidFill>
                  <a:srgbClr val="C0504D"/>
                </a:solidFill>
                <a:latin typeface="Arial" panose="020B0604020202020204" pitchFamily="34" charset="0"/>
                <a:ea typeface="+mn-ea"/>
                <a:cs typeface="Arial" panose="020B0604020202020204" pitchFamily="34" charset="0"/>
              </a:rPr>
              <a:t>)</a:t>
            </a:r>
            <a:endParaRPr b="1" dirty="0">
              <a:solidFill>
                <a:srgbClr val="C0504D"/>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4126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dissolve">
                                      <p:cBhvr>
                                        <p:cTn id="36" dur="500"/>
                                        <p:tgtEl>
                                          <p:spTgt spid="1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dissolve">
                                      <p:cBhvr>
                                        <p:cTn id="48" dur="500"/>
                                        <p:tgtEl>
                                          <p:spTgt spid="22"/>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dissolve">
                                      <p:cBhvr>
                                        <p:cTn id="51" dur="500"/>
                                        <p:tgtEl>
                                          <p:spTgt spid="23"/>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dissolve">
                                      <p:cBhvr>
                                        <p:cTn id="54" dur="500"/>
                                        <p:tgtEl>
                                          <p:spTgt spid="24"/>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par>
                                <p:cTn id="58" presetID="9"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dissolve">
                                      <p:cBhvr>
                                        <p:cTn id="60" dur="500"/>
                                        <p:tgtEl>
                                          <p:spTgt spid="26"/>
                                        </p:tgtEl>
                                      </p:cBhvr>
                                    </p:animEffect>
                                  </p:childTnLst>
                                </p:cTn>
                              </p:par>
                              <p:par>
                                <p:cTn id="61" presetID="9"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dissolve">
                                      <p:cBhvr>
                                        <p:cTn id="63" dur="500"/>
                                        <p:tgtEl>
                                          <p:spTgt spid="27"/>
                                        </p:tgtEl>
                                      </p:cBhvr>
                                    </p:animEffect>
                                  </p:childTnLst>
                                </p:cTn>
                              </p:par>
                              <p:par>
                                <p:cTn id="64" presetID="9" presetClass="entr" presetSubtype="0"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dissolve">
                                      <p:cBhvr>
                                        <p:cTn id="66" dur="500"/>
                                        <p:tgtEl>
                                          <p:spTgt spid="28"/>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dissolve">
                                      <p:cBhvr>
                                        <p:cTn id="69" dur="500"/>
                                        <p:tgtEl>
                                          <p:spTgt spid="29"/>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dissolve">
                                      <p:cBhvr>
                                        <p:cTn id="72" dur="500"/>
                                        <p:tgtEl>
                                          <p:spTgt spid="30"/>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dissolve">
                                      <p:cBhvr>
                                        <p:cTn id="75" dur="500"/>
                                        <p:tgtEl>
                                          <p:spTgt spid="3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dissolve">
                                      <p:cBhvr>
                                        <p:cTn id="78" dur="500"/>
                                        <p:tgtEl>
                                          <p:spTgt spid="33"/>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dissolve">
                                      <p:cBhvr>
                                        <p:cTn id="81" dur="500"/>
                                        <p:tgtEl>
                                          <p:spTgt spid="34"/>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dissolve">
                                      <p:cBhvr>
                                        <p:cTn id="84" dur="500"/>
                                        <p:tgtEl>
                                          <p:spTgt spid="35"/>
                                        </p:tgtEl>
                                      </p:cBhvr>
                                    </p:animEffect>
                                  </p:childTnLst>
                                </p:cTn>
                              </p:par>
                              <p:par>
                                <p:cTn id="85" presetID="9" presetClass="entr" presetSubtype="0" fill="hold"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dissolve">
                                      <p:cBhvr>
                                        <p:cTn id="87" dur="500"/>
                                        <p:tgtEl>
                                          <p:spTgt spid="36"/>
                                        </p:tgtEl>
                                      </p:cBhvr>
                                    </p:animEffect>
                                  </p:childTnLst>
                                </p:cTn>
                              </p:par>
                              <p:par>
                                <p:cTn id="88" presetID="9" presetClass="entr" presetSubtype="0"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dissolve">
                                      <p:cBhvr>
                                        <p:cTn id="90" dur="500"/>
                                        <p:tgtEl>
                                          <p:spTgt spid="37"/>
                                        </p:tgtEl>
                                      </p:cBhvr>
                                    </p:animEffect>
                                  </p:childTnLst>
                                </p:cTn>
                              </p:par>
                              <p:par>
                                <p:cTn id="91" presetID="9"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dissolve">
                                      <p:cBhvr>
                                        <p:cTn id="93" dur="500"/>
                                        <p:tgtEl>
                                          <p:spTgt spid="38"/>
                                        </p:tgtEl>
                                      </p:cBhvr>
                                    </p:animEffect>
                                  </p:childTnLst>
                                </p:cTn>
                              </p:par>
                              <p:par>
                                <p:cTn id="94" presetID="9" presetClass="entr" presetSubtype="0" fill="hold"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dissolve">
                                      <p:cBhvr>
                                        <p:cTn id="96" dur="500"/>
                                        <p:tgtEl>
                                          <p:spTgt spid="39"/>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dissolve">
                                      <p:cBhvr>
                                        <p:cTn id="99" dur="500"/>
                                        <p:tgtEl>
                                          <p:spTgt spid="40"/>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dissolve">
                                      <p:cBhvr>
                                        <p:cTn id="102" dur="500"/>
                                        <p:tgtEl>
                                          <p:spTgt spid="41"/>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dissolve">
                                      <p:cBhvr>
                                        <p:cTn id="105" dur="500"/>
                                        <p:tgtEl>
                                          <p:spTgt spid="42"/>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dissolve">
                                      <p:cBhvr>
                                        <p:cTn id="108" dur="500"/>
                                        <p:tgtEl>
                                          <p:spTgt spid="43"/>
                                        </p:tgtEl>
                                      </p:cBhvr>
                                    </p:animEffect>
                                  </p:childTnLst>
                                </p:cTn>
                              </p:par>
                              <p:par>
                                <p:cTn id="109" presetID="9" presetClass="entr" presetSubtype="0" fill="hold" nodeType="with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dissolve">
                                      <p:cBhvr>
                                        <p:cTn id="111" dur="500"/>
                                        <p:tgtEl>
                                          <p:spTgt spid="44"/>
                                        </p:tgtEl>
                                      </p:cBhvr>
                                    </p:animEffect>
                                  </p:childTnLst>
                                </p:cTn>
                              </p:par>
                              <p:par>
                                <p:cTn id="112" presetID="9" presetClass="entr" presetSubtype="0" fill="hold" nodeType="with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dissolve">
                                      <p:cBhvr>
                                        <p:cTn id="114" dur="500"/>
                                        <p:tgtEl>
                                          <p:spTgt spid="45"/>
                                        </p:tgtEl>
                                      </p:cBhvr>
                                    </p:animEffect>
                                  </p:childTnLst>
                                </p:cTn>
                              </p:par>
                              <p:par>
                                <p:cTn id="115" presetID="9" presetClass="entr" presetSubtype="0" fill="hold"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dissolve">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mph" presetSubtype="2" fill="hold" nodeType="clickEffect">
                                  <p:stCondLst>
                                    <p:cond delay="0"/>
                                  </p:stCondLst>
                                  <p:childTnLst>
                                    <p:animClr clrSpc="rgb" dir="cw">
                                      <p:cBhvr>
                                        <p:cTn id="121" dur="2000" fill="hold"/>
                                        <p:tgtEl>
                                          <p:spTgt spid="41"/>
                                        </p:tgtEl>
                                        <p:attrNameLst>
                                          <p:attrName>fillcolor</p:attrName>
                                        </p:attrNameLst>
                                      </p:cBhvr>
                                      <p:to>
                                        <a:srgbClr val="3EC055"/>
                                      </p:to>
                                    </p:animClr>
                                    <p:set>
                                      <p:cBhvr>
                                        <p:cTn id="122" dur="2000" fill="hold"/>
                                        <p:tgtEl>
                                          <p:spTgt spid="41"/>
                                        </p:tgtEl>
                                        <p:attrNameLst>
                                          <p:attrName>fill.type</p:attrName>
                                        </p:attrNameLst>
                                      </p:cBhvr>
                                      <p:to>
                                        <p:strVal val="solid"/>
                                      </p:to>
                                    </p:set>
                                    <p:set>
                                      <p:cBhvr>
                                        <p:cTn id="123" dur="2000" fill="hold"/>
                                        <p:tgtEl>
                                          <p:spTgt spid="41"/>
                                        </p:tgtEl>
                                        <p:attrNameLst>
                                          <p:attrName>fill.on</p:attrName>
                                        </p:attrNameLst>
                                      </p:cBhvr>
                                      <p:to>
                                        <p:strVal val="true"/>
                                      </p:to>
                                    </p:set>
                                  </p:childTnLst>
                                </p:cTn>
                              </p:par>
                            </p:childTnLst>
                          </p:cTn>
                        </p:par>
                      </p:childTnLst>
                    </p:cTn>
                  </p:par>
                  <p:par>
                    <p:cTn id="124" fill="hold">
                      <p:stCondLst>
                        <p:cond delay="indefinite"/>
                      </p:stCondLst>
                      <p:childTnLst>
                        <p:par>
                          <p:cTn id="125" fill="hold">
                            <p:stCondLst>
                              <p:cond delay="0"/>
                            </p:stCondLst>
                            <p:childTnLst>
                              <p:par>
                                <p:cTn id="126" presetID="1" presetClass="emph" presetSubtype="2" fill="hold" nodeType="clickEffect">
                                  <p:stCondLst>
                                    <p:cond delay="0"/>
                                  </p:stCondLst>
                                  <p:childTnLst>
                                    <p:animClr clrSpc="rgb" dir="cw">
                                      <p:cBhvr>
                                        <p:cTn id="127" dur="2000" fill="hold"/>
                                        <p:tgtEl>
                                          <p:spTgt spid="32"/>
                                        </p:tgtEl>
                                        <p:attrNameLst>
                                          <p:attrName>fillcolor</p:attrName>
                                        </p:attrNameLst>
                                      </p:cBhvr>
                                      <p:to>
                                        <a:schemeClr val="accent2"/>
                                      </p:to>
                                    </p:animClr>
                                    <p:set>
                                      <p:cBhvr>
                                        <p:cTn id="128" dur="2000" fill="hold"/>
                                        <p:tgtEl>
                                          <p:spTgt spid="32"/>
                                        </p:tgtEl>
                                        <p:attrNameLst>
                                          <p:attrName>fill.type</p:attrName>
                                        </p:attrNameLst>
                                      </p:cBhvr>
                                      <p:to>
                                        <p:strVal val="solid"/>
                                      </p:to>
                                    </p:set>
                                    <p:set>
                                      <p:cBhvr>
                                        <p:cTn id="129" dur="2000" fill="hold"/>
                                        <p:tgtEl>
                                          <p:spTgt spid="32"/>
                                        </p:tgtEl>
                                        <p:attrNameLst>
                                          <p:attrName>fill.on</p:attrName>
                                        </p:attrNameLst>
                                      </p:cBhvr>
                                      <p:to>
                                        <p:strVal val="true"/>
                                      </p:to>
                                    </p:set>
                                  </p:childTnLst>
                                </p:cTn>
                              </p:par>
                              <p:par>
                                <p:cTn id="130" presetID="1" presetClass="emph" presetSubtype="2" fill="hold" nodeType="withEffect">
                                  <p:stCondLst>
                                    <p:cond delay="0"/>
                                  </p:stCondLst>
                                  <p:childTnLst>
                                    <p:animClr clrSpc="rgb" dir="cw">
                                      <p:cBhvr>
                                        <p:cTn id="131" dur="2000" fill="hold"/>
                                        <p:tgtEl>
                                          <p:spTgt spid="22"/>
                                        </p:tgtEl>
                                        <p:attrNameLst>
                                          <p:attrName>fillcolor</p:attrName>
                                        </p:attrNameLst>
                                      </p:cBhvr>
                                      <p:to>
                                        <a:schemeClr val="accent2"/>
                                      </p:to>
                                    </p:animClr>
                                    <p:set>
                                      <p:cBhvr>
                                        <p:cTn id="132" dur="2000" fill="hold"/>
                                        <p:tgtEl>
                                          <p:spTgt spid="22"/>
                                        </p:tgtEl>
                                        <p:attrNameLst>
                                          <p:attrName>fill.type</p:attrName>
                                        </p:attrNameLst>
                                      </p:cBhvr>
                                      <p:to>
                                        <p:strVal val="solid"/>
                                      </p:to>
                                    </p:set>
                                    <p:set>
                                      <p:cBhvr>
                                        <p:cTn id="133" dur="2000" fill="hold"/>
                                        <p:tgtEl>
                                          <p:spTgt spid="22"/>
                                        </p:tgtEl>
                                        <p:attrNameLst>
                                          <p:attrName>fill.on</p:attrName>
                                        </p:attrNameLst>
                                      </p:cBhvr>
                                      <p:to>
                                        <p:strVal val="true"/>
                                      </p:to>
                                    </p:set>
                                  </p:childTnLst>
                                </p:cTn>
                              </p:par>
                              <p:par>
                                <p:cTn id="134" presetID="1" presetClass="emph" presetSubtype="2" fill="hold" nodeType="withEffect">
                                  <p:stCondLst>
                                    <p:cond delay="0"/>
                                  </p:stCondLst>
                                  <p:childTnLst>
                                    <p:animClr clrSpc="rgb" dir="cw">
                                      <p:cBhvr>
                                        <p:cTn id="135" dur="2000" fill="hold"/>
                                        <p:tgtEl>
                                          <p:spTgt spid="19"/>
                                        </p:tgtEl>
                                        <p:attrNameLst>
                                          <p:attrName>fillcolor</p:attrName>
                                        </p:attrNameLst>
                                      </p:cBhvr>
                                      <p:to>
                                        <a:schemeClr val="accent2"/>
                                      </p:to>
                                    </p:animClr>
                                    <p:set>
                                      <p:cBhvr>
                                        <p:cTn id="136" dur="2000" fill="hold"/>
                                        <p:tgtEl>
                                          <p:spTgt spid="19"/>
                                        </p:tgtEl>
                                        <p:attrNameLst>
                                          <p:attrName>fill.type</p:attrName>
                                        </p:attrNameLst>
                                      </p:cBhvr>
                                      <p:to>
                                        <p:strVal val="solid"/>
                                      </p:to>
                                    </p:set>
                                    <p:set>
                                      <p:cBhvr>
                                        <p:cTn id="137" dur="2000" fill="hold"/>
                                        <p:tgtEl>
                                          <p:spTgt spid="19"/>
                                        </p:tgtEl>
                                        <p:attrNameLst>
                                          <p:attrName>fill.on</p:attrName>
                                        </p:attrNameLst>
                                      </p:cBhvr>
                                      <p:to>
                                        <p:strVal val="true"/>
                                      </p:to>
                                    </p:set>
                                  </p:childTnLst>
                                </p:cTn>
                              </p:par>
                              <p:par>
                                <p:cTn id="138" presetID="7" presetClass="emph" presetSubtype="2" fill="hold" nodeType="withEffect">
                                  <p:stCondLst>
                                    <p:cond delay="0"/>
                                  </p:stCondLst>
                                  <p:childTnLst>
                                    <p:animClr clrSpc="rgb" dir="cw">
                                      <p:cBhvr>
                                        <p:cTn id="139" dur="2000" fill="hold"/>
                                        <p:tgtEl>
                                          <p:spTgt spid="26"/>
                                        </p:tgtEl>
                                        <p:attrNameLst>
                                          <p:attrName>stroke.color</p:attrName>
                                        </p:attrNameLst>
                                      </p:cBhvr>
                                      <p:to>
                                        <a:schemeClr val="accent2"/>
                                      </p:to>
                                    </p:animClr>
                                    <p:set>
                                      <p:cBhvr>
                                        <p:cTn id="140" dur="2000" fill="hold"/>
                                        <p:tgtEl>
                                          <p:spTgt spid="26"/>
                                        </p:tgtEl>
                                        <p:attrNameLst>
                                          <p:attrName>stroke.on</p:attrName>
                                        </p:attrNameLst>
                                      </p:cBhvr>
                                      <p:to>
                                        <p:strVal val="true"/>
                                      </p:to>
                                    </p:set>
                                  </p:childTnLst>
                                </p:cTn>
                              </p:par>
                              <p:par>
                                <p:cTn id="141" presetID="7" presetClass="emph" presetSubtype="2" fill="hold" nodeType="withEffect">
                                  <p:stCondLst>
                                    <p:cond delay="0"/>
                                  </p:stCondLst>
                                  <p:childTnLst>
                                    <p:animClr clrSpc="rgb" dir="cw">
                                      <p:cBhvr>
                                        <p:cTn id="142" dur="2000" fill="hold"/>
                                        <p:tgtEl>
                                          <p:spTgt spid="36"/>
                                        </p:tgtEl>
                                        <p:attrNameLst>
                                          <p:attrName>stroke.color</p:attrName>
                                        </p:attrNameLst>
                                      </p:cBhvr>
                                      <p:to>
                                        <a:schemeClr val="accent2"/>
                                      </p:to>
                                    </p:animClr>
                                    <p:set>
                                      <p:cBhvr>
                                        <p:cTn id="143" dur="2000" fill="hold"/>
                                        <p:tgtEl>
                                          <p:spTgt spid="36"/>
                                        </p:tgtEl>
                                        <p:attrNameLst>
                                          <p:attrName>stroke.on</p:attrName>
                                        </p:attrNameLst>
                                      </p:cBhvr>
                                      <p:to>
                                        <p:strVal val="true"/>
                                      </p:to>
                                    </p:set>
                                  </p:childTnLst>
                                </p:cTn>
                              </p:par>
                              <p:par>
                                <p:cTn id="144" presetID="7" presetClass="emph" presetSubtype="2" fill="hold" nodeType="withEffect">
                                  <p:stCondLst>
                                    <p:cond delay="0"/>
                                  </p:stCondLst>
                                  <p:childTnLst>
                                    <p:animClr clrSpc="rgb" dir="cw">
                                      <p:cBhvr>
                                        <p:cTn id="145" dur="2000" fill="hold"/>
                                        <p:tgtEl>
                                          <p:spTgt spid="44"/>
                                        </p:tgtEl>
                                        <p:attrNameLst>
                                          <p:attrName>stroke.color</p:attrName>
                                        </p:attrNameLst>
                                      </p:cBhvr>
                                      <p:to>
                                        <a:schemeClr val="accent2"/>
                                      </p:to>
                                    </p:animClr>
                                    <p:set>
                                      <p:cBhvr>
                                        <p:cTn id="146" dur="2000" fill="hold"/>
                                        <p:tgtEl>
                                          <p:spTgt spid="44"/>
                                        </p:tgtEl>
                                        <p:attrNameLst>
                                          <p:attrName>stroke.on</p:attrName>
                                        </p:attrNameLst>
                                      </p:cBhvr>
                                      <p:to>
                                        <p:strVal val="true"/>
                                      </p:to>
                                    </p:set>
                                  </p:childTnLst>
                                </p:cTn>
                              </p:par>
                              <p:par>
                                <p:cTn id="147" presetID="9" presetClass="entr" presetSubtype="0" fill="hold" grpId="0" nodeType="withEffect">
                                  <p:stCondLst>
                                    <p:cond delay="0"/>
                                  </p:stCondLst>
                                  <p:childTnLst>
                                    <p:set>
                                      <p:cBhvr>
                                        <p:cTn id="148" dur="1" fill="hold">
                                          <p:stCondLst>
                                            <p:cond delay="0"/>
                                          </p:stCondLst>
                                        </p:cTn>
                                        <p:tgtEl>
                                          <p:spTgt spid="4"/>
                                        </p:tgtEl>
                                        <p:attrNameLst>
                                          <p:attrName>style.visibility</p:attrName>
                                        </p:attrNameLst>
                                      </p:cBhvr>
                                      <p:to>
                                        <p:strVal val="visible"/>
                                      </p:to>
                                    </p:set>
                                    <p:animEffect transition="in" filter="dissolve">
                                      <p:cBhvr>
                                        <p:cTn id="149" dur="500"/>
                                        <p:tgtEl>
                                          <p:spTgt spid="4"/>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dissolve">
                                      <p:cBhvr>
                                        <p:cTn id="1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p:bldP spid="13" grpId="0" animBg="1"/>
      <p:bldP spid="14" grpId="0" animBg="1"/>
      <p:bldP spid="15" grpId="0" animBg="1"/>
      <p:bldP spid="16" grpId="0" animBg="1"/>
      <p:bldP spid="17" grpId="0"/>
      <p:bldP spid="18" grpId="0" animBg="1"/>
      <p:bldP spid="19" grpId="0" animBg="1"/>
      <p:bldP spid="20" grpId="0" animBg="1"/>
      <p:bldP spid="21" grpId="0"/>
      <p:bldP spid="22" grpId="0" animBg="1"/>
      <p:bldP spid="23" grpId="0" animBg="1"/>
      <p:bldP spid="24" grpId="0" animBg="1"/>
      <p:bldP spid="25" grpId="0"/>
      <p:bldP spid="29" grpId="0" animBg="1"/>
      <p:bldP spid="30" grpId="0" animBg="1"/>
      <p:bldP spid="32" grpId="0" animBg="1"/>
      <p:bldP spid="33" grpId="0" animBg="1"/>
      <p:bldP spid="34" grpId="0" animBg="1"/>
      <p:bldP spid="35" grpId="0" animBg="1"/>
      <p:bldP spid="40" grpId="0"/>
      <p:bldP spid="41" grpId="0" animBg="1"/>
      <p:bldP spid="42" grpId="0" animBg="1"/>
      <p:bldP spid="43" grpId="0" animBg="1"/>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7"/>
          <p:cNvSpPr/>
          <p:nvPr/>
        </p:nvSpPr>
        <p:spPr>
          <a:xfrm>
            <a:off x="8643375" y="4721904"/>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7" name="Google Shape;297;p27"/>
          <p:cNvSpPr/>
          <p:nvPr/>
        </p:nvSpPr>
        <p:spPr>
          <a:xfrm>
            <a:off x="9048601" y="369055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8" name="Google Shape;298;p27"/>
          <p:cNvSpPr/>
          <p:nvPr/>
        </p:nvSpPr>
        <p:spPr>
          <a:xfrm>
            <a:off x="8370066" y="405076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9" name="Google Shape;299;p27"/>
          <p:cNvSpPr/>
          <p:nvPr/>
        </p:nvSpPr>
        <p:spPr>
          <a:xfrm>
            <a:off x="7754819" y="4526616"/>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0" name="Google Shape;300;p27"/>
          <p:cNvSpPr/>
          <p:nvPr/>
        </p:nvSpPr>
        <p:spPr>
          <a:xfrm>
            <a:off x="7093815" y="5022750"/>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1" name="Google Shape;301;p27"/>
          <p:cNvSpPr/>
          <p:nvPr/>
        </p:nvSpPr>
        <p:spPr>
          <a:xfrm>
            <a:off x="6620577" y="4376603"/>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2" name="Google Shape;302;p27"/>
          <p:cNvSpPr/>
          <p:nvPr/>
        </p:nvSpPr>
        <p:spPr>
          <a:xfrm>
            <a:off x="6456692" y="3551297"/>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3" name="Google Shape;303;p27"/>
          <p:cNvSpPr/>
          <p:nvPr/>
        </p:nvSpPr>
        <p:spPr>
          <a:xfrm>
            <a:off x="7265444" y="3577991"/>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4" name="Google Shape;304;p27"/>
          <p:cNvSpPr/>
          <p:nvPr/>
        </p:nvSpPr>
        <p:spPr>
          <a:xfrm>
            <a:off x="7519036" y="297013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5" name="Google Shape;305;p27"/>
          <p:cNvSpPr txBox="1"/>
          <p:nvPr/>
        </p:nvSpPr>
        <p:spPr>
          <a:xfrm>
            <a:off x="547879" y="2364604"/>
            <a:ext cx="4190335" cy="4011752"/>
          </a:xfrm>
          <a:prstGeom prst="rect">
            <a:avLst/>
          </a:prstGeom>
          <a:solidFill>
            <a:srgbClr val="FAFAFA"/>
          </a:solidFill>
          <a:ln w="9525" cap="flat" cmpd="sng">
            <a:solidFill>
              <a:srgbClr val="7F7F7F"/>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400" b="0" dirty="0">
                <a:solidFill>
                  <a:srgbClr val="2699A9"/>
                </a:solidFill>
                <a:latin typeface="Consolas"/>
                <a:ea typeface="Consolas"/>
                <a:cs typeface="Consolas"/>
                <a:sym typeface="Consolas"/>
              </a:rPr>
              <a:t>Set</a:t>
            </a:r>
            <a:r>
              <a:rPr lang="en-US" sz="1400" b="0" dirty="0">
                <a:solidFill>
                  <a:srgbClr val="000000"/>
                </a:solidFill>
                <a:latin typeface="Consolas"/>
                <a:ea typeface="Consolas"/>
                <a:cs typeface="Consolas"/>
                <a:sym typeface="Consolas"/>
              </a:rPr>
              <a:t>&lt;</a:t>
            </a:r>
            <a:r>
              <a:rPr lang="en-US" sz="1400" b="0" dirty="0">
                <a:solidFill>
                  <a:srgbClr val="2699A9"/>
                </a:solidFill>
                <a:latin typeface="Consolas"/>
                <a:ea typeface="Consolas"/>
                <a:cs typeface="Consolas"/>
                <a:sym typeface="Consolas"/>
              </a:rPr>
              <a:t>Node</a:t>
            </a:r>
            <a:r>
              <a:rPr lang="en-US" sz="1400" b="0" dirty="0">
                <a:solidFill>
                  <a:srgbClr val="000000"/>
                </a:solidFill>
                <a:latin typeface="Consolas"/>
                <a:ea typeface="Consolas"/>
                <a:cs typeface="Consolas"/>
                <a:sym typeface="Consolas"/>
              </a:rPr>
              <a:t>&gt; visited; </a:t>
            </a:r>
            <a:r>
              <a:rPr lang="en-US" sz="1400" b="0" dirty="0">
                <a:solidFill>
                  <a:srgbClr val="A5A5A5"/>
                </a:solidFill>
                <a:latin typeface="Consolas"/>
                <a:ea typeface="Consolas"/>
                <a:cs typeface="Consolas"/>
                <a:sym typeface="Consolas"/>
              </a:rPr>
              <a:t>// assume global</a:t>
            </a:r>
            <a:endParaRPr sz="1400" b="1" dirty="0">
              <a:solidFill>
                <a:schemeClr val="dk1"/>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1" dirty="0">
                <a:solidFill>
                  <a:schemeClr val="dk1"/>
                </a:solidFill>
                <a:latin typeface="Consolas"/>
                <a:ea typeface="Consolas"/>
                <a:cs typeface="Consolas"/>
                <a:sym typeface="Consolas"/>
              </a:rPr>
              <a:t>connected</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 {</a:t>
            </a:r>
            <a:endParaRPr sz="1600" b="0" dirty="0">
              <a:solidFill>
                <a:srgbClr val="A5A5A5"/>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0" dirty="0">
                <a:solidFill>
                  <a:srgbClr val="C00000"/>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(s == 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true;</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 </a:t>
            </a:r>
            <a:r>
              <a:rPr lang="en-US" sz="1600" b="0" dirty="0">
                <a:solidFill>
                  <a:schemeClr val="accent2"/>
                </a:solidFill>
                <a:latin typeface="Consolas"/>
                <a:ea typeface="Consolas"/>
                <a:cs typeface="Consolas"/>
                <a:sym typeface="Consolas"/>
              </a:rPr>
              <a:t>else</a:t>
            </a: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n : </a:t>
            </a:r>
            <a:r>
              <a:rPr lang="en-US" sz="1600" b="0" dirty="0" err="1">
                <a:solidFill>
                  <a:schemeClr val="dk1"/>
                </a:solidFill>
                <a:latin typeface="Consolas"/>
                <a:ea typeface="Consolas"/>
                <a:cs typeface="Consolas"/>
                <a:sym typeface="Consolas"/>
              </a:rPr>
              <a:t>s.neighbors</a:t>
            </a: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rgbClr val="C00000"/>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(n))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1" dirty="0">
                <a:solidFill>
                  <a:schemeClr val="dk1"/>
                </a:solidFill>
                <a:latin typeface="Consolas"/>
                <a:ea typeface="Consolas"/>
                <a:cs typeface="Consolas"/>
                <a:sym typeface="Consolas"/>
              </a:rPr>
              <a:t>connected</a:t>
            </a:r>
            <a:r>
              <a:rPr lang="en-US" sz="1600" b="0" dirty="0">
                <a:solidFill>
                  <a:schemeClr val="dk1"/>
                </a:solidFill>
                <a:latin typeface="Consolas"/>
                <a:ea typeface="Consolas"/>
                <a:cs typeface="Consolas"/>
                <a:sym typeface="Consolas"/>
              </a:rPr>
              <a:t>(n, 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a:t>
            </a:r>
            <a:r>
              <a:rPr lang="en-US" sz="1600" b="0" dirty="0">
                <a:solidFill>
                  <a:schemeClr val="accent5"/>
                </a:solidFill>
                <a:latin typeface="Consolas"/>
                <a:ea typeface="Consolas"/>
                <a:cs typeface="Consolas"/>
                <a:sym typeface="Consolas"/>
              </a:rPr>
              <a:t>true</a:t>
            </a:r>
            <a:r>
              <a:rPr lang="en-US" sz="1600" b="0" dirty="0">
                <a:solidFill>
                  <a:schemeClr val="dk1"/>
                </a:solidFill>
                <a:latin typeface="Consolas"/>
                <a:ea typeface="Consolas"/>
                <a:cs typeface="Consolas"/>
                <a:sym typeface="Consolas"/>
              </a:rPr>
              <a:t>;</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a:t>
            </a:r>
            <a:r>
              <a:rPr lang="en-US" sz="1600" b="0" dirty="0">
                <a:solidFill>
                  <a:schemeClr val="accent5"/>
                </a:solidFill>
                <a:latin typeface="Consolas"/>
                <a:ea typeface="Consolas"/>
                <a:cs typeface="Consolas"/>
                <a:sym typeface="Consolas"/>
              </a:rPr>
              <a:t>false</a:t>
            </a:r>
            <a:r>
              <a:rPr lang="en-US" sz="1600" b="0" dirty="0">
                <a:solidFill>
                  <a:schemeClr val="dk1"/>
                </a:solidFill>
                <a:latin typeface="Consolas"/>
                <a:ea typeface="Consolas"/>
                <a:cs typeface="Consolas"/>
                <a:sym typeface="Consolas"/>
              </a:rPr>
              <a:t>;</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a:t>
            </a:r>
            <a:endParaRPr dirty="0"/>
          </a:p>
        </p:txBody>
      </p:sp>
      <p:sp>
        <p:nvSpPr>
          <p:cNvPr id="306" name="Google Shape;306;p27"/>
          <p:cNvSpPr txBox="1"/>
          <p:nvPr/>
        </p:nvSpPr>
        <p:spPr>
          <a:xfrm>
            <a:off x="838200" y="296305"/>
            <a:ext cx="10515600" cy="762635"/>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90000"/>
              </a:lnSpc>
              <a:spcBef>
                <a:spcPts val="0"/>
              </a:spcBef>
              <a:spcAft>
                <a:spcPts val="0"/>
              </a:spcAft>
              <a:buClr>
                <a:schemeClr val="dk1"/>
              </a:buClr>
              <a:buSzPts val="4400"/>
              <a:buFont typeface="Calibri"/>
              <a:buNone/>
            </a:pPr>
            <a:r>
              <a:rPr lang="en-US" sz="4400" i="0" dirty="0">
                <a:solidFill>
                  <a:schemeClr val="dk1"/>
                </a:solidFill>
                <a:latin typeface="Quattrocento Sans"/>
                <a:ea typeface="Quattrocento Sans"/>
                <a:cs typeface="Quattrocento Sans"/>
                <a:sym typeface="Quattrocento Sans"/>
              </a:rPr>
              <a:t>Depth-First Search (DFS) (Recursive Algorithm)</a:t>
            </a:r>
            <a:endParaRPr dirty="0">
              <a:latin typeface="Quattrocento Sans"/>
              <a:ea typeface="Quattrocento Sans"/>
              <a:cs typeface="Quattrocento Sans"/>
              <a:sym typeface="Quattrocento Sans"/>
            </a:endParaRPr>
          </a:p>
        </p:txBody>
      </p:sp>
      <p:sp>
        <p:nvSpPr>
          <p:cNvPr id="307" name="Google Shape;307;p27"/>
          <p:cNvSpPr txBox="1"/>
          <p:nvPr/>
        </p:nvSpPr>
        <p:spPr>
          <a:xfrm>
            <a:off x="838200" y="1244279"/>
            <a:ext cx="10515600" cy="920055"/>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None/>
            </a:pPr>
            <a:endParaRPr dirty="0"/>
          </a:p>
        </p:txBody>
      </p:sp>
      <p:sp>
        <p:nvSpPr>
          <p:cNvPr id="308" name="Google Shape;308;p27"/>
          <p:cNvSpPr txBox="1"/>
          <p:nvPr/>
        </p:nvSpPr>
        <p:spPr>
          <a:xfrm>
            <a:off x="245087" y="1150133"/>
            <a:ext cx="11283298" cy="14640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dirty="0">
                <a:solidFill>
                  <a:schemeClr val="dk1"/>
                </a:solidFill>
                <a:latin typeface="Quattrocento Sans"/>
                <a:ea typeface="Quattrocento Sans"/>
                <a:cs typeface="Quattrocento Sans"/>
                <a:sym typeface="Quattrocento Sans"/>
              </a:rPr>
              <a:t>DFS explores one branch “all the way down” before coming back to try branches</a:t>
            </a:r>
          </a:p>
          <a:p>
            <a:pPr marL="228600" marR="0" lvl="0" indent="-228600" algn="l" rtl="0">
              <a:lnSpc>
                <a:spcPct val="9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Quattrocento Sans"/>
                <a:ea typeface="Quattrocento Sans"/>
                <a:cs typeface="Quattrocento Sans"/>
                <a:sym typeface="Quattrocento Sans"/>
              </a:rPr>
              <a:t>Depending on the order of visiting branc</a:t>
            </a:r>
            <a:r>
              <a:rPr lang="en-US" sz="2400" dirty="0">
                <a:solidFill>
                  <a:schemeClr val="dk1"/>
                </a:solidFill>
                <a:latin typeface="Quattrocento Sans"/>
                <a:ea typeface="Quattrocento Sans"/>
                <a:cs typeface="Quattrocento Sans"/>
                <a:sym typeface="Quattrocento Sans"/>
              </a:rPr>
              <a:t>hes, many possible orderings: e.g., {1, 2, 5, 6, 9, 7, 8, 4, 3}, {1, 4, 3, 2, 5, 8, 6, 7, 9}, etc.</a:t>
            </a:r>
            <a:endParaRPr sz="2400" dirty="0">
              <a:solidFill>
                <a:schemeClr val="dk1"/>
              </a:solidFill>
              <a:latin typeface="Quattrocento Sans"/>
              <a:ea typeface="Quattrocento Sans"/>
              <a:cs typeface="Quattrocento Sans"/>
            </a:endParaRPr>
          </a:p>
        </p:txBody>
      </p:sp>
      <p:grpSp>
        <p:nvGrpSpPr>
          <p:cNvPr id="309" name="Google Shape;309;p27"/>
          <p:cNvGrpSpPr/>
          <p:nvPr/>
        </p:nvGrpSpPr>
        <p:grpSpPr>
          <a:xfrm>
            <a:off x="6096000" y="3029633"/>
            <a:ext cx="3425617" cy="2385282"/>
            <a:chOff x="4102516" y="2597342"/>
            <a:chExt cx="2569277" cy="1789006"/>
          </a:xfrm>
        </p:grpSpPr>
        <p:sp>
          <p:nvSpPr>
            <p:cNvPr id="310" name="Google Shape;310;p27"/>
            <p:cNvSpPr/>
            <p:nvPr/>
          </p:nvSpPr>
          <p:spPr>
            <a:xfrm>
              <a:off x="4419916" y="302985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11" name="Google Shape;311;p27"/>
            <p:cNvSpPr/>
            <p:nvPr/>
          </p:nvSpPr>
          <p:spPr>
            <a:xfrm>
              <a:off x="4533375" y="364883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12" name="Google Shape;312;p27"/>
            <p:cNvSpPr/>
            <p:nvPr/>
          </p:nvSpPr>
          <p:spPr>
            <a:xfrm>
              <a:off x="5207219" y="259734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13" name="Google Shape;313;p27"/>
            <p:cNvSpPr/>
            <p:nvPr/>
          </p:nvSpPr>
          <p:spPr>
            <a:xfrm>
              <a:off x="5017025" y="305100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14" name="Google Shape;314;p27"/>
            <p:cNvSpPr/>
            <p:nvPr/>
          </p:nvSpPr>
          <p:spPr>
            <a:xfrm>
              <a:off x="5389511" y="37613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15" name="Google Shape;315;p27"/>
            <p:cNvSpPr/>
            <p:nvPr/>
          </p:nvSpPr>
          <p:spPr>
            <a:xfrm>
              <a:off x="6047903" y="3907814"/>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16" name="Google Shape;316;p27"/>
            <p:cNvSpPr/>
            <p:nvPr/>
          </p:nvSpPr>
          <p:spPr>
            <a:xfrm>
              <a:off x="6354393" y="313430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17" name="Google Shape;317;p27"/>
            <p:cNvSpPr/>
            <p:nvPr/>
          </p:nvSpPr>
          <p:spPr>
            <a:xfrm>
              <a:off x="4889819" y="41334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18" name="Google Shape;318;p27"/>
            <p:cNvCxnSpPr>
              <a:stCxn id="310" idx="2"/>
              <a:endCxn id="311" idx="0"/>
            </p:cNvCxnSpPr>
            <p:nvPr/>
          </p:nvCxnSpPr>
          <p:spPr>
            <a:xfrm>
              <a:off x="4578616" y="3282759"/>
              <a:ext cx="113400" cy="366000"/>
            </a:xfrm>
            <a:prstGeom prst="straightConnector1">
              <a:avLst/>
            </a:prstGeom>
            <a:noFill/>
            <a:ln w="19050" cap="flat" cmpd="sng">
              <a:solidFill>
                <a:schemeClr val="dk2"/>
              </a:solidFill>
              <a:prstDash val="solid"/>
              <a:round/>
              <a:headEnd type="none" w="sm" len="sm"/>
              <a:tailEnd type="none" w="sm" len="sm"/>
            </a:ln>
          </p:spPr>
        </p:cxnSp>
        <p:cxnSp>
          <p:nvCxnSpPr>
            <p:cNvPr id="319" name="Google Shape;319;p27"/>
            <p:cNvCxnSpPr>
              <a:stCxn id="310" idx="3"/>
              <a:endCxn id="313" idx="1"/>
            </p:cNvCxnSpPr>
            <p:nvPr/>
          </p:nvCxnSpPr>
          <p:spPr>
            <a:xfrm>
              <a:off x="4737316" y="3156309"/>
              <a:ext cx="279600" cy="21000"/>
            </a:xfrm>
            <a:prstGeom prst="straightConnector1">
              <a:avLst/>
            </a:prstGeom>
            <a:noFill/>
            <a:ln w="19050" cap="flat" cmpd="sng">
              <a:solidFill>
                <a:schemeClr val="dk2"/>
              </a:solidFill>
              <a:prstDash val="solid"/>
              <a:round/>
              <a:headEnd type="none" w="sm" len="sm"/>
              <a:tailEnd type="none" w="sm" len="sm"/>
            </a:ln>
          </p:spPr>
        </p:cxnSp>
        <p:cxnSp>
          <p:nvCxnSpPr>
            <p:cNvPr id="320" name="Google Shape;320;p27"/>
            <p:cNvCxnSpPr>
              <a:stCxn id="312" idx="2"/>
              <a:endCxn id="313" idx="0"/>
            </p:cNvCxnSpPr>
            <p:nvPr/>
          </p:nvCxnSpPr>
          <p:spPr>
            <a:xfrm flipH="1">
              <a:off x="5175719" y="2850242"/>
              <a:ext cx="190200" cy="200700"/>
            </a:xfrm>
            <a:prstGeom prst="straightConnector1">
              <a:avLst/>
            </a:prstGeom>
            <a:noFill/>
            <a:ln w="19050" cap="flat" cmpd="sng">
              <a:solidFill>
                <a:schemeClr val="dk2"/>
              </a:solidFill>
              <a:prstDash val="solid"/>
              <a:round/>
              <a:headEnd type="none" w="sm" len="sm"/>
              <a:tailEnd type="none" w="sm" len="sm"/>
            </a:ln>
          </p:spPr>
        </p:cxnSp>
        <p:cxnSp>
          <p:nvCxnSpPr>
            <p:cNvPr id="321" name="Google Shape;321;p27"/>
            <p:cNvCxnSpPr>
              <a:stCxn id="315" idx="0"/>
              <a:endCxn id="316" idx="2"/>
            </p:cNvCxnSpPr>
            <p:nvPr/>
          </p:nvCxnSpPr>
          <p:spPr>
            <a:xfrm rot="10800000" flipH="1">
              <a:off x="6206603" y="3387314"/>
              <a:ext cx="306600" cy="520500"/>
            </a:xfrm>
            <a:prstGeom prst="straightConnector1">
              <a:avLst/>
            </a:prstGeom>
            <a:noFill/>
            <a:ln w="19050" cap="flat" cmpd="sng">
              <a:solidFill>
                <a:schemeClr val="dk2"/>
              </a:solidFill>
              <a:prstDash val="solid"/>
              <a:round/>
              <a:headEnd type="none" w="sm" len="sm"/>
              <a:tailEnd type="none" w="sm" len="sm"/>
            </a:ln>
          </p:spPr>
        </p:cxnSp>
        <p:cxnSp>
          <p:nvCxnSpPr>
            <p:cNvPr id="322" name="Google Shape;322;p27"/>
            <p:cNvCxnSpPr>
              <a:stCxn id="315" idx="1"/>
              <a:endCxn id="314" idx="3"/>
            </p:cNvCxnSpPr>
            <p:nvPr/>
          </p:nvCxnSpPr>
          <p:spPr>
            <a:xfrm rot="10800000">
              <a:off x="5706803" y="3887864"/>
              <a:ext cx="341100" cy="146400"/>
            </a:xfrm>
            <a:prstGeom prst="straightConnector1">
              <a:avLst/>
            </a:prstGeom>
            <a:noFill/>
            <a:ln w="19050" cap="flat" cmpd="sng">
              <a:solidFill>
                <a:schemeClr val="dk2"/>
              </a:solidFill>
              <a:prstDash val="solid"/>
              <a:round/>
              <a:headEnd type="none" w="sm" len="sm"/>
              <a:tailEnd type="none" w="sm" len="sm"/>
            </a:ln>
          </p:spPr>
        </p:cxnSp>
        <p:cxnSp>
          <p:nvCxnSpPr>
            <p:cNvPr id="323" name="Google Shape;323;p27"/>
            <p:cNvCxnSpPr>
              <a:stCxn id="311" idx="3"/>
              <a:endCxn id="314" idx="1"/>
            </p:cNvCxnSpPr>
            <p:nvPr/>
          </p:nvCxnSpPr>
          <p:spPr>
            <a:xfrm>
              <a:off x="4850775" y="3775288"/>
              <a:ext cx="538800" cy="112500"/>
            </a:xfrm>
            <a:prstGeom prst="straightConnector1">
              <a:avLst/>
            </a:prstGeom>
            <a:noFill/>
            <a:ln w="19050" cap="flat" cmpd="sng">
              <a:solidFill>
                <a:schemeClr val="dk2"/>
              </a:solidFill>
              <a:prstDash val="solid"/>
              <a:round/>
              <a:headEnd type="none" w="sm" len="sm"/>
              <a:tailEnd type="none" w="sm" len="sm"/>
            </a:ln>
          </p:spPr>
        </p:cxnSp>
        <p:cxnSp>
          <p:nvCxnSpPr>
            <p:cNvPr id="324" name="Google Shape;324;p27"/>
            <p:cNvCxnSpPr>
              <a:stCxn id="314" idx="2"/>
              <a:endCxn id="317" idx="0"/>
            </p:cNvCxnSpPr>
            <p:nvPr/>
          </p:nvCxnSpPr>
          <p:spPr>
            <a:xfrm flipH="1">
              <a:off x="5048411" y="4014248"/>
              <a:ext cx="499800" cy="119100"/>
            </a:xfrm>
            <a:prstGeom prst="straightConnector1">
              <a:avLst/>
            </a:prstGeom>
            <a:noFill/>
            <a:ln w="19050" cap="flat" cmpd="sng">
              <a:solidFill>
                <a:schemeClr val="dk2"/>
              </a:solidFill>
              <a:prstDash val="solid"/>
              <a:round/>
              <a:headEnd type="none" w="sm" len="sm"/>
              <a:tailEnd type="none" w="sm" len="sm"/>
            </a:ln>
          </p:spPr>
        </p:cxnSp>
        <p:sp>
          <p:nvSpPr>
            <p:cNvPr id="325" name="Google Shape;325;p27"/>
            <p:cNvSpPr txBox="1"/>
            <p:nvPr/>
          </p:nvSpPr>
          <p:spPr>
            <a:xfrm>
              <a:off x="4102516" y="2940796"/>
              <a:ext cx="317400" cy="358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grpSp>
      <p:sp>
        <p:nvSpPr>
          <p:cNvPr id="326" name="Google Shape;326;p27"/>
          <p:cNvSpPr txBox="1"/>
          <p:nvPr/>
        </p:nvSpPr>
        <p:spPr>
          <a:xfrm>
            <a:off x="6163906" y="3090772"/>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27" name="Google Shape;327;p27"/>
          <p:cNvSpPr/>
          <p:nvPr/>
        </p:nvSpPr>
        <p:spPr>
          <a:xfrm>
            <a:off x="8423531" y="4103315"/>
            <a:ext cx="423200" cy="3372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28" name="Google Shape;328;p27"/>
          <p:cNvCxnSpPr>
            <a:stCxn id="315" idx="0"/>
            <a:endCxn id="327" idx="2"/>
          </p:cNvCxnSpPr>
          <p:nvPr/>
        </p:nvCxnSpPr>
        <p:spPr>
          <a:xfrm rot="10800000">
            <a:off x="8635279" y="4440586"/>
            <a:ext cx="266100" cy="336300"/>
          </a:xfrm>
          <a:prstGeom prst="straightConnector1">
            <a:avLst/>
          </a:prstGeom>
          <a:noFill/>
          <a:ln w="19050" cap="flat" cmpd="sng">
            <a:solidFill>
              <a:schemeClr val="dk2"/>
            </a:solidFill>
            <a:prstDash val="solid"/>
            <a:round/>
            <a:headEnd type="none" w="sm" len="sm"/>
            <a:tailEnd type="none" w="sm" len="sm"/>
          </a:ln>
        </p:spPr>
      </p:cxnSp>
      <p:sp>
        <p:nvSpPr>
          <p:cNvPr id="329" name="Google Shape;329;p27"/>
          <p:cNvSpPr/>
          <p:nvPr/>
        </p:nvSpPr>
        <p:spPr>
          <a:xfrm>
            <a:off x="1056202" y="3632885"/>
            <a:ext cx="1732005" cy="231183"/>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500"/>
                                        <p:tgtEl>
                                          <p:spTgt spid="326"/>
                                        </p:tgtEl>
                                      </p:cBhvr>
                                    </p:animEffect>
                                  </p:childTnLst>
                                </p:cTn>
                              </p:par>
                              <p:par>
                                <p:cTn id="8" presetID="10" presetClass="entr" presetSubtype="0" fill="hold" nodeType="withEffect">
                                  <p:stCondLst>
                                    <p:cond delay="0"/>
                                  </p:stCondLst>
                                  <p:childTnLst>
                                    <p:set>
                                      <p:cBhvr>
                                        <p:cTn id="9" dur="1" fill="hold">
                                          <p:stCondLst>
                                            <p:cond delay="0"/>
                                          </p:stCondLst>
                                        </p:cTn>
                                        <p:tgtEl>
                                          <p:spTgt spid="329"/>
                                        </p:tgtEl>
                                        <p:attrNameLst>
                                          <p:attrName>style.visibility</p:attrName>
                                        </p:attrNameLst>
                                      </p:cBhvr>
                                      <p:to>
                                        <p:strVal val="visible"/>
                                      </p:to>
                                    </p:set>
                                    <p:animEffect transition="in" filter="fade">
                                      <p:cBhvr>
                                        <p:cTn id="10" dur="500"/>
                                        <p:tgtEl>
                                          <p:spTgt spid="329"/>
                                        </p:tgtEl>
                                      </p:cBhvr>
                                    </p:animEffect>
                                  </p:childTnLst>
                                </p:cTn>
                              </p:par>
                              <p:par>
                                <p:cTn id="11" presetID="10" presetClass="entr" presetSubtype="0" fill="hold" nodeType="withEffect">
                                  <p:stCondLst>
                                    <p:cond delay="0"/>
                                  </p:stCondLst>
                                  <p:childTnLst>
                                    <p:set>
                                      <p:cBhvr>
                                        <p:cTn id="12" dur="1" fill="hold">
                                          <p:stCondLst>
                                            <p:cond delay="0"/>
                                          </p:stCondLst>
                                        </p:cTn>
                                        <p:tgtEl>
                                          <p:spTgt spid="302"/>
                                        </p:tgtEl>
                                        <p:attrNameLst>
                                          <p:attrName>style.visibility</p:attrName>
                                        </p:attrNameLst>
                                      </p:cBhvr>
                                      <p:to>
                                        <p:strVal val="visible"/>
                                      </p:to>
                                    </p:set>
                                    <p:animEffect transition="in" filter="fade">
                                      <p:cBhvr>
                                        <p:cTn id="13" dur="500"/>
                                        <p:tgtEl>
                                          <p:spTgt spid="30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1"/>
                                        </p:tgtEl>
                                        <p:attrNameLst>
                                          <p:attrName>style.visibility</p:attrName>
                                        </p:attrNameLst>
                                      </p:cBhvr>
                                      <p:to>
                                        <p:strVal val="visible"/>
                                      </p:to>
                                    </p:set>
                                    <p:animEffect transition="in" filter="fade">
                                      <p:cBhvr>
                                        <p:cTn id="18" dur="500"/>
                                        <p:tgtEl>
                                          <p:spTgt spid="30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9"/>
                                        </p:tgtEl>
                                        <p:attrNameLst>
                                          <p:attrName>style.visibility</p:attrName>
                                        </p:attrNameLst>
                                      </p:cBhvr>
                                      <p:to>
                                        <p:strVal val="visible"/>
                                      </p:to>
                                    </p:set>
                                    <p:animEffect transition="in" filter="fade">
                                      <p:cBhvr>
                                        <p:cTn id="23" dur="500"/>
                                        <p:tgtEl>
                                          <p:spTgt spid="29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96"/>
                                        </p:tgtEl>
                                        <p:attrNameLst>
                                          <p:attrName>style.visibility</p:attrName>
                                        </p:attrNameLst>
                                      </p:cBhvr>
                                      <p:to>
                                        <p:strVal val="visible"/>
                                      </p:to>
                                    </p:set>
                                    <p:animEffect transition="in" filter="fade">
                                      <p:cBhvr>
                                        <p:cTn id="28" dur="500"/>
                                        <p:tgtEl>
                                          <p:spTgt spid="29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8"/>
                                        </p:tgtEl>
                                        <p:attrNameLst>
                                          <p:attrName>style.visibility</p:attrName>
                                        </p:attrNameLst>
                                      </p:cBhvr>
                                      <p:to>
                                        <p:strVal val="visible"/>
                                      </p:to>
                                    </p:set>
                                    <p:animEffect transition="in" filter="fade">
                                      <p:cBhvr>
                                        <p:cTn id="33" dur="500"/>
                                        <p:tgtEl>
                                          <p:spTgt spid="29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7"/>
                                        </p:tgtEl>
                                        <p:attrNameLst>
                                          <p:attrName>style.visibility</p:attrName>
                                        </p:attrNameLst>
                                      </p:cBhvr>
                                      <p:to>
                                        <p:strVal val="visible"/>
                                      </p:to>
                                    </p:set>
                                    <p:animEffect transition="in" filter="fade">
                                      <p:cBhvr>
                                        <p:cTn id="38" dur="500"/>
                                        <p:tgtEl>
                                          <p:spTgt spid="29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0"/>
                                        </p:tgtEl>
                                        <p:attrNameLst>
                                          <p:attrName>style.visibility</p:attrName>
                                        </p:attrNameLst>
                                      </p:cBhvr>
                                      <p:to>
                                        <p:strVal val="visible"/>
                                      </p:to>
                                    </p:set>
                                    <p:animEffect transition="in" filter="fade">
                                      <p:cBhvr>
                                        <p:cTn id="43" dur="500"/>
                                        <p:tgtEl>
                                          <p:spTgt spid="30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3"/>
                                        </p:tgtEl>
                                        <p:attrNameLst>
                                          <p:attrName>style.visibility</p:attrName>
                                        </p:attrNameLst>
                                      </p:cBhvr>
                                      <p:to>
                                        <p:strVal val="visible"/>
                                      </p:to>
                                    </p:set>
                                    <p:animEffect transition="in" filter="fade">
                                      <p:cBhvr>
                                        <p:cTn id="48" dur="500"/>
                                        <p:tgtEl>
                                          <p:spTgt spid="30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04"/>
                                        </p:tgtEl>
                                        <p:attrNameLst>
                                          <p:attrName>style.visibility</p:attrName>
                                        </p:attrNameLst>
                                      </p:cBhvr>
                                      <p:to>
                                        <p:strVal val="visible"/>
                                      </p:to>
                                    </p:set>
                                    <p:animEffect transition="in" filter="fade">
                                      <p:cBhvr>
                                        <p:cTn id="53"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DFS w/ Stack vs. BFS w/ Queue</a:t>
            </a:r>
            <a:endParaRPr dirty="0"/>
          </a:p>
        </p:txBody>
      </p:sp>
      <p:sp>
        <p:nvSpPr>
          <p:cNvPr id="577" name="Google Shape;577;p33"/>
          <p:cNvSpPr txBox="1"/>
          <p:nvPr/>
        </p:nvSpPr>
        <p:spPr>
          <a:xfrm>
            <a:off x="6474941" y="1219200"/>
            <a:ext cx="5471983" cy="5461686"/>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Queue</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a:t>
            </a:r>
            <a:r>
              <a:rPr lang="en-US" sz="1600" b="0" dirty="0">
                <a:solidFill>
                  <a:schemeClr val="dk1"/>
                </a:solidFill>
                <a:highlight>
                  <a:srgbClr val="E6DAFF"/>
                </a:highlight>
                <a:latin typeface="Consolas"/>
                <a:ea typeface="Consolas"/>
                <a:cs typeface="Consolas"/>
                <a:sym typeface="Consolas"/>
              </a:rPr>
              <a:t>&gt; perimeter = </a:t>
            </a:r>
            <a:r>
              <a:rPr lang="en-US" sz="1600" b="0" dirty="0">
                <a:solidFill>
                  <a:schemeClr val="accent2"/>
                </a:solidFill>
                <a:highlight>
                  <a:srgbClr val="E6DAFF"/>
                </a:highlight>
                <a:latin typeface="Consolas"/>
                <a:ea typeface="Consolas"/>
                <a:cs typeface="Consolas"/>
                <a:sym typeface="Consolas"/>
              </a:rPr>
              <a:t>new</a:t>
            </a:r>
            <a:r>
              <a:rPr lang="en-US" sz="1600" b="0" dirty="0">
                <a:solidFill>
                  <a:schemeClr val="dk1"/>
                </a:solidFill>
                <a:highlight>
                  <a:srgbClr val="E6DAFF"/>
                </a:highlight>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Queue</a:t>
            </a:r>
            <a:r>
              <a:rPr lang="en-US" sz="1600" b="0" dirty="0">
                <a:solidFill>
                  <a:schemeClr val="dk1"/>
                </a:solidFill>
                <a:highlight>
                  <a:srgbClr val="E6DAFF"/>
                </a:highlight>
                <a:latin typeface="Consolas"/>
                <a:ea typeface="Consolas"/>
                <a:cs typeface="Consolas"/>
                <a:sym typeface="Consolas"/>
              </a:rPr>
              <a:t>&lt;&gt;();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580" name="Google Shape;580;p33"/>
          <p:cNvSpPr txBox="1"/>
          <p:nvPr/>
        </p:nvSpPr>
        <p:spPr>
          <a:xfrm>
            <a:off x="624025" y="1219200"/>
            <a:ext cx="5582100" cy="5461800"/>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Stack</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a:t>
            </a:r>
            <a:r>
              <a:rPr lang="en-US" sz="1600" b="0" dirty="0">
                <a:solidFill>
                  <a:schemeClr val="dk1"/>
                </a:solidFill>
                <a:highlight>
                  <a:srgbClr val="E6DAFF"/>
                </a:highlight>
                <a:latin typeface="Consolas"/>
                <a:ea typeface="Consolas"/>
                <a:cs typeface="Consolas"/>
                <a:sym typeface="Consolas"/>
              </a:rPr>
              <a:t>&gt; perimeter = </a:t>
            </a:r>
            <a:r>
              <a:rPr lang="en-US" sz="1600" b="0" dirty="0">
                <a:solidFill>
                  <a:schemeClr val="accent2"/>
                </a:solidFill>
                <a:highlight>
                  <a:srgbClr val="E6DAFF"/>
                </a:highlight>
                <a:latin typeface="Consolas"/>
                <a:ea typeface="Consolas"/>
                <a:cs typeface="Consolas"/>
                <a:sym typeface="Consolas"/>
              </a:rPr>
              <a:t>new</a:t>
            </a:r>
            <a:r>
              <a:rPr lang="en-US" sz="1600" b="0" dirty="0">
                <a:solidFill>
                  <a:schemeClr val="dk1"/>
                </a:solidFill>
                <a:highlight>
                  <a:srgbClr val="E6DAFF"/>
                </a:highlight>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Stack</a:t>
            </a:r>
            <a:r>
              <a:rPr lang="en-US" sz="1600" b="0" dirty="0">
                <a:solidFill>
                  <a:schemeClr val="dk1"/>
                </a:solidFill>
                <a:highlight>
                  <a:srgbClr val="E6DAFF"/>
                </a:highlight>
                <a:latin typeface="Consolas"/>
                <a:ea typeface="Consolas"/>
                <a:cs typeface="Consolas"/>
                <a:sym typeface="Consolas"/>
              </a:rPr>
              <a:t>&lt;&gt;();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if (!</a:t>
            </a:r>
            <a:r>
              <a:rPr lang="en-US" sz="1600" dirty="0" err="1">
                <a:solidFill>
                  <a:schemeClr val="accent2"/>
                </a:solidFill>
                <a:latin typeface="Consolas"/>
                <a:ea typeface="Consolas"/>
                <a:cs typeface="Consolas"/>
                <a:sym typeface="Consolas"/>
              </a:rPr>
              <a:t>visted.contains</a:t>
            </a:r>
            <a:r>
              <a:rPr lang="en-US" sz="1600" dirty="0">
                <a:solidFill>
                  <a:schemeClr val="accent2"/>
                </a:solidFill>
                <a:latin typeface="Consolas"/>
                <a:ea typeface="Consolas"/>
                <a:cs typeface="Consolas"/>
                <a:sym typeface="Consolas"/>
              </a:rPr>
              <a:t>(from)) {</a:t>
            </a:r>
            <a:endParaRPr sz="160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1" dirty="0">
                <a:solidFill>
                  <a:schemeClr val="dk1"/>
                </a:solidFill>
                <a:latin typeface="Consolas"/>
                <a:ea typeface="Consolas"/>
                <a:cs typeface="Consolas"/>
                <a:sym typeface="Consolas"/>
              </a:rPr>
              <a:t>(to)</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r>
              <a:rPr lang="en-US" sz="1600" b="1" dirty="0" err="1">
                <a:solidFill>
                  <a:schemeClr val="dk1"/>
                </a:solidFill>
                <a:latin typeface="Consolas"/>
                <a:ea typeface="Consolas"/>
                <a:cs typeface="Consolas"/>
                <a:sym typeface="Consolas"/>
              </a:rPr>
              <a:t>visited.add</a:t>
            </a:r>
            <a:r>
              <a:rPr lang="en-US" sz="1600" b="1" dirty="0">
                <a:solidFill>
                  <a:schemeClr val="dk1"/>
                </a:solidFill>
                <a:latin typeface="Consolas"/>
                <a:ea typeface="Consolas"/>
                <a:cs typeface="Consolas"/>
                <a:sym typeface="Consolas"/>
              </a:rPr>
              <a:t>(from);</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a:t>
            </a:r>
            <a:endParaRPr sz="1600" b="1" dirty="0">
              <a:solidFill>
                <a:schemeClr val="dk1"/>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Recap: Graph Traversals</a:t>
            </a:r>
            <a:endParaRPr/>
          </a:p>
        </p:txBody>
      </p:sp>
      <p:sp>
        <p:nvSpPr>
          <p:cNvPr id="591" name="Google Shape;591;p34"/>
          <p:cNvSpPr/>
          <p:nvPr/>
        </p:nvSpPr>
        <p:spPr>
          <a:xfrm>
            <a:off x="6348844" y="1700085"/>
            <a:ext cx="5091547" cy="2577580"/>
          </a:xfrm>
          <a:prstGeom prst="rect">
            <a:avLst/>
          </a:prstGeom>
          <a:solidFill>
            <a:srgbClr val="B6A4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dirty="0">
                <a:solidFill>
                  <a:schemeClr val="lt1"/>
                </a:solidFill>
                <a:latin typeface="Quattrocento Sans"/>
                <a:ea typeface="Quattrocento Sans"/>
                <a:cs typeface="Quattrocento Sans"/>
                <a:sym typeface="Quattrocento Sans"/>
              </a:rPr>
              <a:t>BFS</a:t>
            </a:r>
            <a:endParaRPr dirty="0"/>
          </a:p>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(Iterative)</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Explore layer-by-layer: examine every node at a certain distance from start, then examine nodes that are one level farther </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Uses a </a:t>
            </a:r>
            <a:r>
              <a:rPr lang="en-US" sz="1800" b="1" u="sng" dirty="0">
                <a:solidFill>
                  <a:schemeClr val="lt1"/>
                </a:solidFill>
                <a:latin typeface="Quattrocento Sans"/>
                <a:ea typeface="Quattrocento Sans"/>
                <a:cs typeface="Quattrocento Sans"/>
                <a:sym typeface="Quattrocento Sans"/>
              </a:rPr>
              <a:t>queue</a:t>
            </a:r>
            <a:r>
              <a:rPr lang="en-US" sz="1800" dirty="0">
                <a:solidFill>
                  <a:schemeClr val="lt1"/>
                </a:solidFill>
                <a:latin typeface="Quattrocento Sans"/>
                <a:ea typeface="Quattrocento Sans"/>
                <a:cs typeface="Quattrocento Sans"/>
                <a:sym typeface="Quattrocento Sans"/>
              </a:rPr>
              <a:t>!</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p:txBody>
      </p:sp>
      <p:sp>
        <p:nvSpPr>
          <p:cNvPr id="592" name="Google Shape;592;p34"/>
          <p:cNvSpPr/>
          <p:nvPr/>
        </p:nvSpPr>
        <p:spPr>
          <a:xfrm>
            <a:off x="751608" y="1700085"/>
            <a:ext cx="5344391" cy="257758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a:solidFill>
                  <a:schemeClr val="lt1"/>
                </a:solidFill>
                <a:latin typeface="Quattrocento Sans"/>
                <a:ea typeface="Quattrocento Sans"/>
                <a:cs typeface="Quattrocento Sans"/>
                <a:sym typeface="Quattrocento Sans"/>
              </a:rPr>
              <a:t>DFS</a:t>
            </a:r>
            <a:endParaRPr>
              <a:solidFill>
                <a:schemeClr val="lt1"/>
              </a:solidFill>
            </a:endParaRPr>
          </a:p>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(Iterative)</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Follow a “choice” all the way to the end, then come back to revisit other choices</a:t>
            </a:r>
            <a:endParaRPr>
              <a:solidFill>
                <a:schemeClr val="lt1"/>
              </a:solidFil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Uses a </a:t>
            </a:r>
            <a:r>
              <a:rPr lang="en-US" sz="1800" b="1" u="sng">
                <a:solidFill>
                  <a:schemeClr val="lt1"/>
                </a:solidFill>
                <a:latin typeface="Quattrocento Sans"/>
                <a:ea typeface="Quattrocento Sans"/>
                <a:cs typeface="Quattrocento Sans"/>
                <a:sym typeface="Quattrocento Sans"/>
              </a:rPr>
              <a:t>stack</a:t>
            </a:r>
            <a:r>
              <a:rPr lang="en-US" sz="1800">
                <a:solidFill>
                  <a:schemeClr val="lt1"/>
                </a:solidFill>
                <a:latin typeface="Quattrocento Sans"/>
                <a:ea typeface="Quattrocento Sans"/>
                <a:cs typeface="Quattrocento Sans"/>
                <a:sym typeface="Quattrocento Sans"/>
              </a:rPr>
              <a:t>!</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3" name="Google Shape;593;p34"/>
          <p:cNvSpPr/>
          <p:nvPr/>
        </p:nvSpPr>
        <p:spPr>
          <a:xfrm>
            <a:off x="4066311" y="3612011"/>
            <a:ext cx="1776846" cy="1018309"/>
          </a:xfrm>
          <a:prstGeom prst="roundRect">
            <a:avLst>
              <a:gd name="adj" fmla="val 16667"/>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1">
                <a:solidFill>
                  <a:schemeClr val="lt1"/>
                </a:solidFill>
                <a:latin typeface="Quattrocento Sans"/>
                <a:ea typeface="Quattrocento Sans"/>
                <a:cs typeface="Quattrocento Sans"/>
                <a:sym typeface="Quattrocento Sans"/>
              </a:rPr>
              <a:t>DFS</a:t>
            </a:r>
            <a:endParaRPr sz="4800" b="1" i="1">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1400">
                <a:solidFill>
                  <a:schemeClr val="lt1"/>
                </a:solidFill>
                <a:latin typeface="Quattrocento Sans"/>
                <a:ea typeface="Quattrocento Sans"/>
                <a:cs typeface="Quattrocento Sans"/>
                <a:sym typeface="Quattrocento Sans"/>
              </a:rPr>
              <a:t>(Recursive)</a:t>
            </a:r>
            <a:endParaRPr/>
          </a:p>
        </p:txBody>
      </p:sp>
      <p:grpSp>
        <p:nvGrpSpPr>
          <p:cNvPr id="594" name="Google Shape;594;p34"/>
          <p:cNvGrpSpPr/>
          <p:nvPr/>
        </p:nvGrpSpPr>
        <p:grpSpPr>
          <a:xfrm>
            <a:off x="5843025" y="4272554"/>
            <a:ext cx="5778300" cy="307800"/>
            <a:chOff x="5843025" y="6396325"/>
            <a:chExt cx="5778300" cy="307800"/>
          </a:xfrm>
        </p:grpSpPr>
        <p:sp>
          <p:nvSpPr>
            <p:cNvPr id="595" name="Google Shape;595;p34"/>
            <p:cNvSpPr txBox="1"/>
            <p:nvPr/>
          </p:nvSpPr>
          <p:spPr>
            <a:xfrm>
              <a:off x="6167925" y="6396325"/>
              <a:ext cx="5453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Quattrocento Sans"/>
                  <a:ea typeface="Quattrocento Sans"/>
                  <a:cs typeface="Quattrocento Sans"/>
                  <a:sym typeface="Quattrocento Sans"/>
                </a:rPr>
                <a:t>On huge graphs, might overflow the call stack</a:t>
              </a:r>
              <a:endParaRPr dirty="0"/>
            </a:p>
          </p:txBody>
        </p:sp>
        <p:cxnSp>
          <p:nvCxnSpPr>
            <p:cNvPr id="596" name="Google Shape;596;p34"/>
            <p:cNvCxnSpPr>
              <a:stCxn id="595" idx="1"/>
            </p:cNvCxnSpPr>
            <p:nvPr/>
          </p:nvCxnSpPr>
          <p:spPr>
            <a:xfrm rot="10800000">
              <a:off x="5843025" y="6550225"/>
              <a:ext cx="324900" cy="0"/>
            </a:xfrm>
            <a:prstGeom prst="straightConnector1">
              <a:avLst/>
            </a:prstGeom>
            <a:noFill/>
            <a:ln w="28575" cap="flat" cmpd="sng">
              <a:solidFill>
                <a:srgbClr val="4C3283"/>
              </a:solidFill>
              <a:prstDash val="solid"/>
              <a:round/>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25" name="Rectangle 24">
            <a:extLst>
              <a:ext uri="{FF2B5EF4-FFF2-40B4-BE49-F238E27FC236}">
                <a16:creationId xmlns:a16="http://schemas.microsoft.com/office/drawing/2014/main" id="{80C26244-8177-B021-E21B-C9B9204460E7}"/>
              </a:ext>
            </a:extLst>
          </p:cNvPr>
          <p:cNvSpPr/>
          <p:nvPr/>
        </p:nvSpPr>
        <p:spPr>
          <a:xfrm>
            <a:off x="8086782" y="1122744"/>
            <a:ext cx="3675457" cy="49789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E"/>
          </a:p>
        </p:txBody>
      </p:sp>
      <p:sp>
        <p:nvSpPr>
          <p:cNvPr id="620" name="Google Shape;620;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Topological Sort</a:t>
            </a:r>
            <a:endParaRPr dirty="0"/>
          </a:p>
        </p:txBody>
      </p:sp>
      <p:sp>
        <p:nvSpPr>
          <p:cNvPr id="621" name="Google Shape;621;p37"/>
          <p:cNvSpPr txBox="1">
            <a:spLocks noGrp="1"/>
          </p:cNvSpPr>
          <p:nvPr>
            <p:ph type="body" idx="1"/>
          </p:nvPr>
        </p:nvSpPr>
        <p:spPr>
          <a:xfrm>
            <a:off x="838200" y="1429384"/>
            <a:ext cx="6772500" cy="49722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1600"/>
              </a:spcBef>
              <a:spcAft>
                <a:spcPts val="0"/>
              </a:spcAft>
              <a:buNone/>
            </a:pPr>
            <a:r>
              <a:rPr lang="en-GB" dirty="0"/>
              <a:t>A Directed Acyclic Graph (DAG) : A directed graph (digraph) without any cycles</a:t>
            </a:r>
          </a:p>
          <a:p>
            <a:pPr marL="0" lvl="0" indent="0" algn="l" rtl="0">
              <a:lnSpc>
                <a:spcPct val="90000"/>
              </a:lnSpc>
              <a:spcBef>
                <a:spcPts val="1600"/>
              </a:spcBef>
              <a:spcAft>
                <a:spcPts val="0"/>
              </a:spcAft>
              <a:buNone/>
            </a:pPr>
            <a:r>
              <a:rPr lang="en-US" dirty="0"/>
              <a:t>A DAG encodes a “dependency graph”</a:t>
            </a:r>
            <a:endParaRPr dirty="0"/>
          </a:p>
          <a:p>
            <a:pPr marL="265176" lvl="1" indent="-137159" algn="l" rtl="0">
              <a:lnSpc>
                <a:spcPct val="90000"/>
              </a:lnSpc>
              <a:spcBef>
                <a:spcPts val="400"/>
              </a:spcBef>
              <a:spcAft>
                <a:spcPts val="0"/>
              </a:spcAft>
              <a:buSzPts val="1800"/>
              <a:buChar char="○"/>
            </a:pPr>
            <a:r>
              <a:rPr lang="en-US" dirty="0"/>
              <a:t>An edge (u, v) means u must precede v</a:t>
            </a:r>
            <a:endParaRPr dirty="0"/>
          </a:p>
          <a:p>
            <a:pPr marL="265176" lvl="1" indent="-137159" algn="l" rtl="0">
              <a:lnSpc>
                <a:spcPct val="90000"/>
              </a:lnSpc>
              <a:spcBef>
                <a:spcPts val="600"/>
              </a:spcBef>
              <a:spcAft>
                <a:spcPts val="0"/>
              </a:spcAft>
              <a:buSzPts val="1800"/>
              <a:buChar char="○"/>
            </a:pPr>
            <a:r>
              <a:rPr lang="en-US" dirty="0"/>
              <a:t>A topological sort </a:t>
            </a:r>
            <a:r>
              <a:rPr lang="en-US" altLang="zh-CN" dirty="0"/>
              <a:t>or </a:t>
            </a:r>
            <a:r>
              <a:rPr lang="en-US" dirty="0"/>
              <a:t>topological ordering of a DAG gives a total node ordering that </a:t>
            </a:r>
            <a:r>
              <a:rPr lang="en-US" b="1" dirty="0"/>
              <a:t>respects dependencies</a:t>
            </a:r>
            <a:br>
              <a:rPr lang="en-US" b="1" dirty="0"/>
            </a:br>
            <a:endParaRPr lang="en-GB" dirty="0"/>
          </a:p>
          <a:p>
            <a:pPr marL="0" lvl="0" indent="0" algn="l" rtl="0">
              <a:lnSpc>
                <a:spcPct val="90000"/>
              </a:lnSpc>
              <a:spcBef>
                <a:spcPts val="1600"/>
              </a:spcBef>
              <a:spcAft>
                <a:spcPts val="0"/>
              </a:spcAft>
              <a:buNone/>
            </a:pPr>
            <a:r>
              <a:rPr lang="en-GB" dirty="0"/>
              <a:t>Applications:</a:t>
            </a:r>
          </a:p>
          <a:p>
            <a:pPr marL="265176" lvl="1" indent="-137159" algn="l" rtl="0">
              <a:lnSpc>
                <a:spcPct val="90000"/>
              </a:lnSpc>
              <a:spcBef>
                <a:spcPts val="600"/>
              </a:spcBef>
              <a:spcAft>
                <a:spcPts val="0"/>
              </a:spcAft>
              <a:buSzPts val="1800"/>
              <a:buChar char="○"/>
            </a:pPr>
            <a:r>
              <a:rPr lang="en-US" dirty="0"/>
              <a:t>Compiling multiple Java files</a:t>
            </a:r>
            <a:endParaRPr dirty="0"/>
          </a:p>
          <a:p>
            <a:pPr marL="265176" lvl="1" indent="-137159" algn="l" rtl="0">
              <a:lnSpc>
                <a:spcPct val="90000"/>
              </a:lnSpc>
              <a:spcBef>
                <a:spcPts val="600"/>
              </a:spcBef>
              <a:spcAft>
                <a:spcPts val="0"/>
              </a:spcAft>
              <a:buSzPts val="1800"/>
              <a:buChar char="○"/>
            </a:pPr>
            <a:r>
              <a:rPr lang="en-US" dirty="0"/>
              <a:t>Multi-job Workflows</a:t>
            </a:r>
            <a:endParaRPr dirty="0"/>
          </a:p>
        </p:txBody>
      </p:sp>
      <p:grpSp>
        <p:nvGrpSpPr>
          <p:cNvPr id="622" name="Google Shape;622;p37"/>
          <p:cNvGrpSpPr/>
          <p:nvPr/>
        </p:nvGrpSpPr>
        <p:grpSpPr>
          <a:xfrm>
            <a:off x="9337243" y="1731231"/>
            <a:ext cx="1666253" cy="1323836"/>
            <a:chOff x="9337243" y="2135533"/>
            <a:chExt cx="1666253" cy="1323836"/>
          </a:xfrm>
        </p:grpSpPr>
        <p:sp>
          <p:nvSpPr>
            <p:cNvPr id="623" name="Google Shape;623;p37"/>
            <p:cNvSpPr/>
            <p:nvPr/>
          </p:nvSpPr>
          <p:spPr>
            <a:xfrm>
              <a:off x="9337243" y="2135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624" name="Google Shape;624;p37"/>
            <p:cNvCxnSpPr>
              <a:stCxn id="623" idx="3"/>
              <a:endCxn id="625" idx="1"/>
            </p:cNvCxnSpPr>
            <p:nvPr/>
          </p:nvCxnSpPr>
          <p:spPr>
            <a:xfrm>
              <a:off x="9761443" y="2293333"/>
              <a:ext cx="817800" cy="504000"/>
            </a:xfrm>
            <a:prstGeom prst="straightConnector1">
              <a:avLst/>
            </a:prstGeom>
            <a:noFill/>
            <a:ln w="28575" cap="flat" cmpd="sng">
              <a:solidFill>
                <a:srgbClr val="A48DD3"/>
              </a:solidFill>
              <a:prstDash val="solid"/>
              <a:round/>
              <a:headEnd type="none" w="sm" len="sm"/>
              <a:tailEnd type="triangle" w="lg" len="lg"/>
            </a:ln>
          </p:spPr>
        </p:cxnSp>
        <p:sp>
          <p:nvSpPr>
            <p:cNvPr id="626" name="Google Shape;626;p37"/>
            <p:cNvSpPr/>
            <p:nvPr/>
          </p:nvSpPr>
          <p:spPr>
            <a:xfrm>
              <a:off x="9549380" y="3143769"/>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627" name="Google Shape;627;p37"/>
            <p:cNvCxnSpPr>
              <a:stCxn id="626" idx="3"/>
              <a:endCxn id="625" idx="1"/>
            </p:cNvCxnSpPr>
            <p:nvPr/>
          </p:nvCxnSpPr>
          <p:spPr>
            <a:xfrm rot="10800000" flipH="1">
              <a:off x="9973580" y="2797569"/>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625" name="Google Shape;625;p37"/>
            <p:cNvSpPr/>
            <p:nvPr/>
          </p:nvSpPr>
          <p:spPr>
            <a:xfrm>
              <a:off x="10579296" y="2639651"/>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28" name="Google Shape;628;p37"/>
            <p:cNvCxnSpPr>
              <a:stCxn id="623" idx="2"/>
              <a:endCxn id="626" idx="0"/>
            </p:cNvCxnSpPr>
            <p:nvPr/>
          </p:nvCxnSpPr>
          <p:spPr>
            <a:xfrm>
              <a:off x="9549343" y="2451133"/>
              <a:ext cx="212100" cy="692700"/>
            </a:xfrm>
            <a:prstGeom prst="straightConnector1">
              <a:avLst/>
            </a:prstGeom>
            <a:noFill/>
            <a:ln w="28575" cap="flat" cmpd="sng">
              <a:solidFill>
                <a:srgbClr val="A48DD3"/>
              </a:solidFill>
              <a:prstDash val="solid"/>
              <a:round/>
              <a:headEnd type="none" w="sm" len="sm"/>
              <a:tailEnd type="triangle" w="lg" len="lg"/>
            </a:ln>
          </p:spPr>
        </p:cxnSp>
      </p:grpSp>
      <p:grpSp>
        <p:nvGrpSpPr>
          <p:cNvPr id="629" name="Google Shape;629;p37"/>
          <p:cNvGrpSpPr/>
          <p:nvPr/>
        </p:nvGrpSpPr>
        <p:grpSpPr>
          <a:xfrm>
            <a:off x="8204637" y="1517506"/>
            <a:ext cx="3382238" cy="1672501"/>
            <a:chOff x="8204637" y="1921808"/>
            <a:chExt cx="3382238" cy="1672501"/>
          </a:xfrm>
        </p:grpSpPr>
        <p:sp>
          <p:nvSpPr>
            <p:cNvPr id="630" name="Google Shape;630;p37"/>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C</a:t>
              </a:r>
              <a:endParaRPr/>
            </a:p>
          </p:txBody>
        </p:sp>
        <p:sp>
          <p:nvSpPr>
            <p:cNvPr id="631" name="Google Shape;631;p37"/>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632" name="Google Shape;632;p37"/>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grpSp>
        <p:nvGrpSpPr>
          <p:cNvPr id="633" name="Google Shape;633;p37"/>
          <p:cNvGrpSpPr/>
          <p:nvPr/>
        </p:nvGrpSpPr>
        <p:grpSpPr>
          <a:xfrm>
            <a:off x="9251755" y="4066278"/>
            <a:ext cx="1988504" cy="328105"/>
            <a:chOff x="9090876" y="4678533"/>
            <a:chExt cx="1988504" cy="328105"/>
          </a:xfrm>
        </p:grpSpPr>
        <p:sp>
          <p:nvSpPr>
            <p:cNvPr id="634" name="Google Shape;634;p37"/>
            <p:cNvSpPr/>
            <p:nvPr/>
          </p:nvSpPr>
          <p:spPr>
            <a:xfrm>
              <a:off x="9090876"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35" name="Google Shape;635;p37"/>
            <p:cNvSpPr/>
            <p:nvPr/>
          </p:nvSpPr>
          <p:spPr>
            <a:xfrm>
              <a:off x="9873028"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36" name="Google Shape;636;p37"/>
            <p:cNvSpPr/>
            <p:nvPr/>
          </p:nvSpPr>
          <p:spPr>
            <a:xfrm>
              <a:off x="10655180" y="4678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grpSp>
      <p:sp>
        <p:nvSpPr>
          <p:cNvPr id="637" name="Google Shape;637;p37"/>
          <p:cNvSpPr txBox="1"/>
          <p:nvPr/>
        </p:nvSpPr>
        <p:spPr>
          <a:xfrm>
            <a:off x="8601740" y="3591443"/>
            <a:ext cx="198863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Topological Sort:</a:t>
            </a:r>
            <a:endParaRPr dirty="0"/>
          </a:p>
        </p:txBody>
      </p:sp>
      <p:sp>
        <p:nvSpPr>
          <p:cNvPr id="638" name="Google Shape;638;p37"/>
          <p:cNvSpPr txBox="1"/>
          <p:nvPr/>
        </p:nvSpPr>
        <p:spPr>
          <a:xfrm>
            <a:off x="8589461" y="4816361"/>
            <a:ext cx="3333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With original edges for reference:</a:t>
            </a:r>
            <a:endParaRPr dirty="0"/>
          </a:p>
        </p:txBody>
      </p:sp>
      <p:sp>
        <p:nvSpPr>
          <p:cNvPr id="640" name="Google Shape;640;p37"/>
          <p:cNvSpPr/>
          <p:nvPr/>
        </p:nvSpPr>
        <p:spPr>
          <a:xfrm>
            <a:off x="9251755"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41" name="Google Shape;641;p37"/>
          <p:cNvSpPr/>
          <p:nvPr/>
        </p:nvSpPr>
        <p:spPr>
          <a:xfrm>
            <a:off x="10033907"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42" name="Google Shape;642;p37"/>
          <p:cNvSpPr/>
          <p:nvPr/>
        </p:nvSpPr>
        <p:spPr>
          <a:xfrm>
            <a:off x="10816059"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43" name="Google Shape;643;p37"/>
          <p:cNvCxnSpPr>
            <a:stCxn id="640" idx="3"/>
            <a:endCxn id="641" idx="1"/>
          </p:cNvCxnSpPr>
          <p:nvPr/>
        </p:nvCxnSpPr>
        <p:spPr>
          <a:xfrm>
            <a:off x="9675955"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4" name="Google Shape;644;p37"/>
          <p:cNvCxnSpPr>
            <a:stCxn id="641" idx="3"/>
            <a:endCxn id="642" idx="1"/>
          </p:cNvCxnSpPr>
          <p:nvPr/>
        </p:nvCxnSpPr>
        <p:spPr>
          <a:xfrm>
            <a:off x="10458107"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5" name="Google Shape;645;p37"/>
          <p:cNvCxnSpPr>
            <a:stCxn id="640" idx="0"/>
            <a:endCxn id="642" idx="0"/>
          </p:cNvCxnSpPr>
          <p:nvPr/>
        </p:nvCxnSpPr>
        <p:spPr>
          <a:xfrm rot="16200000" flipH="1">
            <a:off x="10245655" y="4826003"/>
            <a:ext cx="600" cy="1564200"/>
          </a:xfrm>
          <a:prstGeom prst="curvedConnector3">
            <a:avLst>
              <a:gd name="adj1" fmla="val -40330167"/>
            </a:avLst>
          </a:prstGeom>
          <a:noFill/>
          <a:ln w="28575" cap="flat" cmpd="sng">
            <a:solidFill>
              <a:srgbClr val="A48DD3"/>
            </a:solidFill>
            <a:prstDash val="solid"/>
            <a:round/>
            <a:headEnd type="none" w="sm" len="sm"/>
            <a:tailEnd type="triangle" w="lg" len="lg"/>
          </a:ln>
        </p:spPr>
      </p:cxnSp>
      <p:sp>
        <p:nvSpPr>
          <p:cNvPr id="646" name="Google Shape;646;p37"/>
          <p:cNvSpPr txBox="1"/>
          <p:nvPr/>
        </p:nvSpPr>
        <p:spPr>
          <a:xfrm>
            <a:off x="8204623" y="1219200"/>
            <a:ext cx="155682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Given a DAG</a:t>
            </a:r>
            <a:endParaRPr dirty="0"/>
          </a:p>
        </p:txBody>
      </p:sp>
      <p:grpSp>
        <p:nvGrpSpPr>
          <p:cNvPr id="26" name="Group 25">
            <a:extLst>
              <a:ext uri="{FF2B5EF4-FFF2-40B4-BE49-F238E27FC236}">
                <a16:creationId xmlns:a16="http://schemas.microsoft.com/office/drawing/2014/main" id="{44862F1D-5D41-D008-0CD0-1C407BA15885}"/>
              </a:ext>
            </a:extLst>
          </p:cNvPr>
          <p:cNvGrpSpPr/>
          <p:nvPr/>
        </p:nvGrpSpPr>
        <p:grpSpPr>
          <a:xfrm>
            <a:off x="4318016" y="4429165"/>
            <a:ext cx="4224759" cy="2099943"/>
            <a:chOff x="4318016" y="4429165"/>
            <a:chExt cx="4224759" cy="2099943"/>
          </a:xfrm>
        </p:grpSpPr>
        <p:sp>
          <p:nvSpPr>
            <p:cNvPr id="12" name="Google Shape;623;p37">
              <a:extLst>
                <a:ext uri="{FF2B5EF4-FFF2-40B4-BE49-F238E27FC236}">
                  <a16:creationId xmlns:a16="http://schemas.microsoft.com/office/drawing/2014/main" id="{E644F7E5-0824-8E4B-E4C2-E722741CD05D}"/>
                </a:ext>
              </a:extLst>
            </p:cNvPr>
            <p:cNvSpPr/>
            <p:nvPr/>
          </p:nvSpPr>
          <p:spPr>
            <a:xfrm>
              <a:off x="5534255" y="4642890"/>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13" name="Google Shape;624;p37">
              <a:extLst>
                <a:ext uri="{FF2B5EF4-FFF2-40B4-BE49-F238E27FC236}">
                  <a16:creationId xmlns:a16="http://schemas.microsoft.com/office/drawing/2014/main" id="{76B39C9A-D7AB-4E0C-2736-7FF66AF02D25}"/>
                </a:ext>
              </a:extLst>
            </p:cNvPr>
            <p:cNvCxnSpPr>
              <a:cxnSpLocks/>
              <a:endCxn id="12" idx="3"/>
            </p:cNvCxnSpPr>
            <p:nvPr/>
          </p:nvCxnSpPr>
          <p:spPr>
            <a:xfrm flipH="1" flipV="1">
              <a:off x="5958455" y="4800690"/>
              <a:ext cx="854151" cy="543898"/>
            </a:xfrm>
            <a:prstGeom prst="straightConnector1">
              <a:avLst/>
            </a:prstGeom>
            <a:noFill/>
            <a:ln w="28575" cap="flat" cmpd="sng">
              <a:solidFill>
                <a:srgbClr val="A48DD3"/>
              </a:solidFill>
              <a:prstDash val="solid"/>
              <a:round/>
              <a:headEnd type="none" w="sm" len="sm"/>
              <a:tailEnd type="triangle" w="lg" len="lg"/>
            </a:ln>
          </p:spPr>
        </p:cxnSp>
        <p:sp>
          <p:nvSpPr>
            <p:cNvPr id="14" name="Google Shape;626;p37">
              <a:extLst>
                <a:ext uri="{FF2B5EF4-FFF2-40B4-BE49-F238E27FC236}">
                  <a16:creationId xmlns:a16="http://schemas.microsoft.com/office/drawing/2014/main" id="{5B3B3DBC-1C7B-2833-1D54-2F897AABA0B2}"/>
                </a:ext>
              </a:extLst>
            </p:cNvPr>
            <p:cNvSpPr/>
            <p:nvPr/>
          </p:nvSpPr>
          <p:spPr>
            <a:xfrm>
              <a:off x="5746392" y="5651126"/>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15" name="Google Shape;627;p37">
              <a:extLst>
                <a:ext uri="{FF2B5EF4-FFF2-40B4-BE49-F238E27FC236}">
                  <a16:creationId xmlns:a16="http://schemas.microsoft.com/office/drawing/2014/main" id="{8CCB7F42-1D28-65D9-77EC-4F5EC6CC5633}"/>
                </a:ext>
              </a:extLst>
            </p:cNvPr>
            <p:cNvCxnSpPr>
              <a:stCxn id="14" idx="3"/>
              <a:endCxn id="16" idx="1"/>
            </p:cNvCxnSpPr>
            <p:nvPr/>
          </p:nvCxnSpPr>
          <p:spPr>
            <a:xfrm rot="10800000" flipH="1">
              <a:off x="6170592" y="5304926"/>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16" name="Google Shape;625;p37">
              <a:extLst>
                <a:ext uri="{FF2B5EF4-FFF2-40B4-BE49-F238E27FC236}">
                  <a16:creationId xmlns:a16="http://schemas.microsoft.com/office/drawing/2014/main" id="{F401AAAE-981C-A761-B35A-C595418F07F4}"/>
                </a:ext>
              </a:extLst>
            </p:cNvPr>
            <p:cNvSpPr/>
            <p:nvPr/>
          </p:nvSpPr>
          <p:spPr>
            <a:xfrm>
              <a:off x="6776308" y="514700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17" name="Google Shape;628;p37">
              <a:extLst>
                <a:ext uri="{FF2B5EF4-FFF2-40B4-BE49-F238E27FC236}">
                  <a16:creationId xmlns:a16="http://schemas.microsoft.com/office/drawing/2014/main" id="{2275B930-34B7-A612-57CC-C127162F8939}"/>
                </a:ext>
              </a:extLst>
            </p:cNvPr>
            <p:cNvCxnSpPr>
              <a:stCxn id="12" idx="2"/>
              <a:endCxn id="14" idx="0"/>
            </p:cNvCxnSpPr>
            <p:nvPr/>
          </p:nvCxnSpPr>
          <p:spPr>
            <a:xfrm>
              <a:off x="5746355" y="4958490"/>
              <a:ext cx="212100" cy="692700"/>
            </a:xfrm>
            <a:prstGeom prst="straightConnector1">
              <a:avLst/>
            </a:prstGeom>
            <a:noFill/>
            <a:ln w="28575" cap="flat" cmpd="sng">
              <a:solidFill>
                <a:srgbClr val="A48DD3"/>
              </a:solidFill>
              <a:prstDash val="solid"/>
              <a:round/>
              <a:headEnd type="none" w="sm" len="sm"/>
              <a:tailEnd type="triangle" w="lg" len="lg"/>
            </a:ln>
          </p:spPr>
        </p:cxnSp>
        <p:grpSp>
          <p:nvGrpSpPr>
            <p:cNvPr id="18" name="Google Shape;629;p37">
              <a:extLst>
                <a:ext uri="{FF2B5EF4-FFF2-40B4-BE49-F238E27FC236}">
                  <a16:creationId xmlns:a16="http://schemas.microsoft.com/office/drawing/2014/main" id="{CA9D6E79-31F7-F8E9-E5DB-FFF8C23E98ED}"/>
                </a:ext>
              </a:extLst>
            </p:cNvPr>
            <p:cNvGrpSpPr/>
            <p:nvPr/>
          </p:nvGrpSpPr>
          <p:grpSpPr>
            <a:xfrm>
              <a:off x="4401649" y="4429165"/>
              <a:ext cx="3382238" cy="1672501"/>
              <a:chOff x="8204637" y="1921808"/>
              <a:chExt cx="3382238" cy="1672501"/>
            </a:xfrm>
          </p:grpSpPr>
          <p:sp>
            <p:nvSpPr>
              <p:cNvPr id="19" name="Google Shape;630;p37">
                <a:extLst>
                  <a:ext uri="{FF2B5EF4-FFF2-40B4-BE49-F238E27FC236}">
                    <a16:creationId xmlns:a16="http://schemas.microsoft.com/office/drawing/2014/main" id="{2304E96F-6A5B-C4B7-B525-8F2EA7CC3759}"/>
                  </a:ext>
                </a:extLst>
              </p:cNvPr>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 before A</a:t>
                </a:r>
                <a:endParaRPr dirty="0"/>
              </a:p>
            </p:txBody>
          </p:sp>
          <p:sp>
            <p:nvSpPr>
              <p:cNvPr id="20" name="Google Shape;631;p37">
                <a:extLst>
                  <a:ext uri="{FF2B5EF4-FFF2-40B4-BE49-F238E27FC236}">
                    <a16:creationId xmlns:a16="http://schemas.microsoft.com/office/drawing/2014/main" id="{95F6F88C-0077-7140-F5E8-2213AEAB4AC9}"/>
                  </a:ext>
                </a:extLst>
              </p:cNvPr>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21" name="Google Shape;632;p37">
                <a:extLst>
                  <a:ext uri="{FF2B5EF4-FFF2-40B4-BE49-F238E27FC236}">
                    <a16:creationId xmlns:a16="http://schemas.microsoft.com/office/drawing/2014/main" id="{64165787-D79A-DA51-5FE7-F5154A3A7910}"/>
                  </a:ext>
                </a:extLst>
              </p:cNvPr>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sp>
          <p:nvSpPr>
            <p:cNvPr id="24" name="Google Shape;646;p37">
              <a:extLst>
                <a:ext uri="{FF2B5EF4-FFF2-40B4-BE49-F238E27FC236}">
                  <a16:creationId xmlns:a16="http://schemas.microsoft.com/office/drawing/2014/main" id="{777BCAFB-675C-65F2-DFC7-A9BD0A29B8D3}"/>
                </a:ext>
              </a:extLst>
            </p:cNvPr>
            <p:cNvSpPr txBox="1"/>
            <p:nvPr/>
          </p:nvSpPr>
          <p:spPr>
            <a:xfrm>
              <a:off x="4318016" y="6159817"/>
              <a:ext cx="422475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Not a DAG. No possible topological sort</a:t>
              </a:r>
              <a:endParaRPr dirty="0"/>
            </a:p>
          </p:txBody>
        </p:sp>
      </p:grpSp>
    </p:spTree>
    <p:extLst>
      <p:ext uri="{BB962C8B-B14F-4D97-AF65-F5344CB8AC3E}">
        <p14:creationId xmlns:p14="http://schemas.microsoft.com/office/powerpoint/2010/main" val="28313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0AB0A-9BE1-82D4-7F37-D80895ABCAFA}"/>
              </a:ext>
            </a:extLst>
          </p:cNvPr>
          <p:cNvSpPr>
            <a:spLocks noGrp="1"/>
          </p:cNvSpPr>
          <p:nvPr>
            <p:ph type="title"/>
          </p:nvPr>
        </p:nvSpPr>
        <p:spPr/>
        <p:txBody>
          <a:bodyPr/>
          <a:lstStyle/>
          <a:p>
            <a:r>
              <a:rPr lang="en-GB" dirty="0"/>
              <a:t>Cycles and Undirected Edges </a:t>
            </a:r>
            <a:endParaRPr lang="en-SE" dirty="0"/>
          </a:p>
        </p:txBody>
      </p:sp>
      <p:sp>
        <p:nvSpPr>
          <p:cNvPr id="3" name="Text Placeholder 2">
            <a:extLst>
              <a:ext uri="{FF2B5EF4-FFF2-40B4-BE49-F238E27FC236}">
                <a16:creationId xmlns:a16="http://schemas.microsoft.com/office/drawing/2014/main" id="{EEE7DBC7-BA34-9A1D-8782-68F711DEB579}"/>
              </a:ext>
            </a:extLst>
          </p:cNvPr>
          <p:cNvSpPr>
            <a:spLocks noGrp="1"/>
          </p:cNvSpPr>
          <p:nvPr>
            <p:ph type="body" idx="1"/>
          </p:nvPr>
        </p:nvSpPr>
        <p:spPr>
          <a:xfrm>
            <a:off x="424945" y="1568275"/>
            <a:ext cx="9040884" cy="4822816"/>
          </a:xfrm>
        </p:spPr>
        <p:txBody>
          <a:bodyPr/>
          <a:lstStyle/>
          <a:p>
            <a:r>
              <a:rPr lang="en-GB" dirty="0"/>
              <a:t>Why is topological sort not possible for digraphs containing cycles?</a:t>
            </a:r>
          </a:p>
          <a:p>
            <a:pPr lvl="1"/>
            <a:r>
              <a:rPr lang="en-GB" dirty="0"/>
              <a:t>Imagine a graph with 3 nodes and edges = {1 to 2 , 2 to 3, 3 to 1} forming a cycle. Now if we try to topologically sort this graph starting from any node, it will always create a contradiction to our definition. All the nodes in a cycle are indirectly dependent on each other hence topological </a:t>
            </a:r>
            <a:r>
              <a:rPr lang="en-GB" dirty="0" err="1"/>
              <a:t>sortfails</a:t>
            </a:r>
            <a:endParaRPr lang="en-GB" dirty="0"/>
          </a:p>
          <a:p>
            <a:r>
              <a:rPr lang="en-GB" dirty="0"/>
              <a:t>Why is topological sort not possible for graphs with undirected edges?</a:t>
            </a:r>
          </a:p>
          <a:p>
            <a:pPr lvl="1"/>
            <a:r>
              <a:rPr lang="en-GB" dirty="0"/>
              <a:t>Special case of a cycle. Undirected edge between two nodes u and v means, there is an edge from u to v as well as from v to u. Because of this both the nodes u and v depend upon each other and none of them can appear before the other in the topological </a:t>
            </a:r>
            <a:r>
              <a:rPr lang="en-GB" dirty="0" err="1"/>
              <a:t>sortwithout</a:t>
            </a:r>
            <a:r>
              <a:rPr lang="en-GB" dirty="0"/>
              <a:t> creating a contradiction</a:t>
            </a:r>
          </a:p>
        </p:txBody>
      </p:sp>
      <p:sp>
        <p:nvSpPr>
          <p:cNvPr id="9" name="object 5">
            <a:extLst>
              <a:ext uri="{FF2B5EF4-FFF2-40B4-BE49-F238E27FC236}">
                <a16:creationId xmlns:a16="http://schemas.microsoft.com/office/drawing/2014/main" id="{80661710-AF97-F4F9-5B49-EAA79880403A}"/>
              </a:ext>
            </a:extLst>
          </p:cNvPr>
          <p:cNvSpPr/>
          <p:nvPr/>
        </p:nvSpPr>
        <p:spPr>
          <a:xfrm>
            <a:off x="11040162" y="4013732"/>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6">
            <a:extLst>
              <a:ext uri="{FF2B5EF4-FFF2-40B4-BE49-F238E27FC236}">
                <a16:creationId xmlns:a16="http://schemas.microsoft.com/office/drawing/2014/main" id="{10E9C4DD-AB2D-C485-C5DA-83DDBE33C643}"/>
              </a:ext>
            </a:extLst>
          </p:cNvPr>
          <p:cNvSpPr/>
          <p:nvPr/>
        </p:nvSpPr>
        <p:spPr>
          <a:xfrm>
            <a:off x="10961537" y="4125767"/>
            <a:ext cx="135776" cy="130391"/>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7">
            <a:extLst>
              <a:ext uri="{FF2B5EF4-FFF2-40B4-BE49-F238E27FC236}">
                <a16:creationId xmlns:a16="http://schemas.microsoft.com/office/drawing/2014/main" id="{5B579EAA-23C0-45C6-8A55-58202157E6BF}"/>
              </a:ext>
            </a:extLst>
          </p:cNvPr>
          <p:cNvSpPr/>
          <p:nvPr/>
        </p:nvSpPr>
        <p:spPr>
          <a:xfrm>
            <a:off x="9488978" y="4123704"/>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8">
            <a:extLst>
              <a:ext uri="{FF2B5EF4-FFF2-40B4-BE49-F238E27FC236}">
                <a16:creationId xmlns:a16="http://schemas.microsoft.com/office/drawing/2014/main" id="{4B51BBBA-2F0A-5120-8D06-F86E3ADF5944}"/>
              </a:ext>
            </a:extLst>
          </p:cNvPr>
          <p:cNvSpPr/>
          <p:nvPr/>
        </p:nvSpPr>
        <p:spPr>
          <a:xfrm>
            <a:off x="9315110" y="3948319"/>
            <a:ext cx="2783401" cy="2049724"/>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Rectangle 12">
            <a:extLst>
              <a:ext uri="{FF2B5EF4-FFF2-40B4-BE49-F238E27FC236}">
                <a16:creationId xmlns:a16="http://schemas.microsoft.com/office/drawing/2014/main" id="{BBF61BB4-47DE-2174-1144-731A7D38E70C}"/>
              </a:ext>
            </a:extLst>
          </p:cNvPr>
          <p:cNvSpPr/>
          <p:nvPr/>
        </p:nvSpPr>
        <p:spPr>
          <a:xfrm>
            <a:off x="9542474" y="6036991"/>
            <a:ext cx="2247731" cy="276999"/>
          </a:xfrm>
          <a:prstGeom prst="rect">
            <a:avLst/>
          </a:prstGeom>
        </p:spPr>
        <p:txBody>
          <a:bodyPr wrap="none">
            <a:spAutoFit/>
          </a:bodyPr>
          <a:lstStyle/>
          <a:p>
            <a:pPr defTabSz="457200">
              <a:buClrTx/>
              <a:buFontTx/>
              <a:buNone/>
            </a:pPr>
            <a:r>
              <a:rPr lang="en-US" sz="1200" kern="1200" dirty="0">
                <a:solidFill>
                  <a:srgbClr val="1B8E1D"/>
                </a:solidFill>
                <a:latin typeface="Arial" panose="020B0604020202020204" pitchFamily="34" charset="0"/>
                <a:ea typeface="+mn-ea"/>
                <a:cs typeface="Arial" panose="020B0604020202020204" pitchFamily="34" charset="0"/>
              </a:rPr>
              <a:t>a </a:t>
            </a:r>
            <a:r>
              <a:rPr lang="en-US" sz="1200" dirty="0">
                <a:solidFill>
                  <a:srgbClr val="1B8E1D"/>
                </a:solidFill>
                <a:latin typeface="Arial" panose="020B0604020202020204" pitchFamily="34" charset="0"/>
                <a:ea typeface="+mn-ea"/>
                <a:cs typeface="Arial" panose="020B0604020202020204" pitchFamily="34" charset="0"/>
              </a:rPr>
              <a:t>digraph</a:t>
            </a:r>
            <a:r>
              <a:rPr lang="en-US" sz="1200" kern="1200" dirty="0">
                <a:solidFill>
                  <a:srgbClr val="1B8E1D"/>
                </a:solidFill>
                <a:latin typeface="Arial" panose="020B0604020202020204" pitchFamily="34" charset="0"/>
                <a:ea typeface="+mn-ea"/>
                <a:cs typeface="Arial" panose="020B0604020202020204" pitchFamily="34" charset="0"/>
              </a:rPr>
              <a:t> with a directed cycle</a:t>
            </a:r>
          </a:p>
        </p:txBody>
      </p:sp>
    </p:spTree>
    <p:extLst>
      <p:ext uri="{BB962C8B-B14F-4D97-AF65-F5344CB8AC3E}">
        <p14:creationId xmlns:p14="http://schemas.microsoft.com/office/powerpoint/2010/main" val="195666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67B29-BA52-EA07-B058-E08D4D18093F}"/>
              </a:ext>
            </a:extLst>
          </p:cNvPr>
          <p:cNvSpPr>
            <a:spLocks noGrp="1"/>
          </p:cNvSpPr>
          <p:nvPr>
            <p:ph type="title"/>
          </p:nvPr>
        </p:nvSpPr>
        <p:spPr/>
        <p:txBody>
          <a:bodyPr>
            <a:normAutofit fontScale="90000"/>
          </a:bodyPr>
          <a:lstStyle/>
          <a:p>
            <a:r>
              <a:rPr lang="en-GB" dirty="0"/>
              <a:t>Topological Sort</a:t>
            </a:r>
            <a:br>
              <a:rPr lang="en-GB" dirty="0"/>
            </a:br>
            <a:r>
              <a:rPr lang="en-GB" dirty="0"/>
              <a:t>Example I</a:t>
            </a:r>
            <a:endParaRPr lang="en-SE" dirty="0"/>
          </a:p>
        </p:txBody>
      </p:sp>
      <p:sp>
        <p:nvSpPr>
          <p:cNvPr id="3" name="Text Placeholder 2">
            <a:extLst>
              <a:ext uri="{FF2B5EF4-FFF2-40B4-BE49-F238E27FC236}">
                <a16:creationId xmlns:a16="http://schemas.microsoft.com/office/drawing/2014/main" id="{79C0F753-9B9C-1F7C-2B09-73B800417D92}"/>
              </a:ext>
            </a:extLst>
          </p:cNvPr>
          <p:cNvSpPr>
            <a:spLocks noGrp="1"/>
          </p:cNvSpPr>
          <p:nvPr>
            <p:ph type="body" idx="1"/>
          </p:nvPr>
        </p:nvSpPr>
        <p:spPr/>
        <p:txBody>
          <a:bodyPr/>
          <a:lstStyle/>
          <a:p>
            <a:endParaRPr lang="en-SE"/>
          </a:p>
        </p:txBody>
      </p:sp>
      <p:pic>
        <p:nvPicPr>
          <p:cNvPr id="4" name="Picture 3">
            <a:extLst>
              <a:ext uri="{FF2B5EF4-FFF2-40B4-BE49-F238E27FC236}">
                <a16:creationId xmlns:a16="http://schemas.microsoft.com/office/drawing/2014/main" id="{44F6ABEF-345E-92A3-5932-9CBB274899A7}"/>
              </a:ext>
            </a:extLst>
          </p:cNvPr>
          <p:cNvPicPr>
            <a:picLocks noChangeAspect="1"/>
          </p:cNvPicPr>
          <p:nvPr/>
        </p:nvPicPr>
        <p:blipFill>
          <a:blip r:embed="rId2"/>
          <a:stretch>
            <a:fillRect/>
          </a:stretch>
        </p:blipFill>
        <p:spPr>
          <a:xfrm>
            <a:off x="4276309" y="0"/>
            <a:ext cx="7169517" cy="6645216"/>
          </a:xfrm>
          <a:prstGeom prst="rect">
            <a:avLst/>
          </a:prstGeom>
        </p:spPr>
      </p:pic>
    </p:spTree>
    <p:extLst>
      <p:ext uri="{BB962C8B-B14F-4D97-AF65-F5344CB8AC3E}">
        <p14:creationId xmlns:p14="http://schemas.microsoft.com/office/powerpoint/2010/main" val="2312219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a:t>
            </a:r>
            <a:endParaRPr dirty="0"/>
          </a:p>
        </p:txBody>
      </p:sp>
      <p:sp>
        <p:nvSpPr>
          <p:cNvPr id="660" name="Google Shape;660;p39"/>
          <p:cNvSpPr txBox="1">
            <a:spLocks noGrp="1"/>
          </p:cNvSpPr>
          <p:nvPr>
            <p:ph type="body" idx="1"/>
          </p:nvPr>
        </p:nvSpPr>
        <p:spPr>
          <a:xfrm>
            <a:off x="614551" y="1290596"/>
            <a:ext cx="11187300" cy="508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600" dirty="0">
                <a:solidFill>
                  <a:schemeClr val="dk1"/>
                </a:solidFill>
                <a:latin typeface="Quattrocento Sans"/>
                <a:ea typeface="Quattrocento Sans"/>
                <a:cs typeface="Quattrocento Sans"/>
                <a:sym typeface="Quattrocento Sans"/>
              </a:rPr>
              <a:t>Give all possible topological orderings of this DAG</a:t>
            </a:r>
            <a:endParaRPr sz="2600" dirty="0">
              <a:solidFill>
                <a:schemeClr val="dk1"/>
              </a:solidFill>
              <a:latin typeface="Quattrocento Sans"/>
              <a:ea typeface="Quattrocento Sans"/>
              <a:cs typeface="Quattrocento Sans"/>
              <a:sym typeface="Quattrocento Sans"/>
            </a:endParaRPr>
          </a:p>
        </p:txBody>
      </p:sp>
      <p:sp>
        <p:nvSpPr>
          <p:cNvPr id="661" name="Google Shape;661;p39"/>
          <p:cNvSpPr/>
          <p:nvPr/>
        </p:nvSpPr>
        <p:spPr>
          <a:xfrm>
            <a:off x="2825114" y="2294039"/>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662" name="Google Shape;662;p39"/>
          <p:cNvSpPr/>
          <p:nvPr/>
        </p:nvSpPr>
        <p:spPr>
          <a:xfrm>
            <a:off x="4176710"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663" name="Google Shape;663;p39"/>
          <p:cNvSpPr/>
          <p:nvPr/>
        </p:nvSpPr>
        <p:spPr>
          <a:xfrm>
            <a:off x="4153171" y="229802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664" name="Google Shape;664;p39"/>
          <p:cNvSpPr/>
          <p:nvPr/>
        </p:nvSpPr>
        <p:spPr>
          <a:xfrm>
            <a:off x="5715301"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665" name="Google Shape;665;p39"/>
          <p:cNvSpPr/>
          <p:nvPr/>
        </p:nvSpPr>
        <p:spPr>
          <a:xfrm>
            <a:off x="5676017" y="228801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666" name="Google Shape;666;p39"/>
          <p:cNvCxnSpPr>
            <a:stCxn id="661" idx="5"/>
            <a:endCxn id="662" idx="1"/>
          </p:cNvCxnSpPr>
          <p:nvPr/>
        </p:nvCxnSpPr>
        <p:spPr>
          <a:xfrm>
            <a:off x="3245830" y="2705793"/>
            <a:ext cx="1003200" cy="759300"/>
          </a:xfrm>
          <a:prstGeom prst="straightConnector1">
            <a:avLst/>
          </a:prstGeom>
          <a:noFill/>
          <a:ln w="28575" cap="flat" cmpd="sng">
            <a:solidFill>
              <a:schemeClr val="dk1"/>
            </a:solidFill>
            <a:prstDash val="solid"/>
            <a:round/>
            <a:headEnd type="none" w="sm" len="sm"/>
            <a:tailEnd type="triangle" w="lg" len="lg"/>
          </a:ln>
        </p:spPr>
      </p:cxnSp>
      <p:cxnSp>
        <p:nvCxnSpPr>
          <p:cNvPr id="667" name="Google Shape;667;p39"/>
          <p:cNvCxnSpPr>
            <a:stCxn id="661" idx="6"/>
            <a:endCxn id="663" idx="2"/>
          </p:cNvCxnSpPr>
          <p:nvPr/>
        </p:nvCxnSpPr>
        <p:spPr>
          <a:xfrm>
            <a:off x="3318014" y="2535239"/>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668" name="Google Shape;668;p39"/>
          <p:cNvCxnSpPr>
            <a:stCxn id="663" idx="4"/>
            <a:endCxn id="662" idx="0"/>
          </p:cNvCxnSpPr>
          <p:nvPr/>
        </p:nvCxnSpPr>
        <p:spPr>
          <a:xfrm>
            <a:off x="4399621" y="2780428"/>
            <a:ext cx="23400" cy="614100"/>
          </a:xfrm>
          <a:prstGeom prst="straightConnector1">
            <a:avLst/>
          </a:prstGeom>
          <a:noFill/>
          <a:ln w="28575" cap="flat" cmpd="sng">
            <a:solidFill>
              <a:schemeClr val="dk1"/>
            </a:solidFill>
            <a:prstDash val="solid"/>
            <a:round/>
            <a:headEnd type="none" w="sm" len="sm"/>
            <a:tailEnd type="triangle" w="lg" len="lg"/>
          </a:ln>
        </p:spPr>
      </p:cxnSp>
      <p:cxnSp>
        <p:nvCxnSpPr>
          <p:cNvPr id="669" name="Google Shape;669;p39"/>
          <p:cNvCxnSpPr>
            <a:stCxn id="663" idx="6"/>
            <a:endCxn id="665" idx="2"/>
          </p:cNvCxnSpPr>
          <p:nvPr/>
        </p:nvCxnSpPr>
        <p:spPr>
          <a:xfrm rot="10800000" flipH="1">
            <a:off x="4646071" y="2529328"/>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670" name="Google Shape;670;p39"/>
          <p:cNvCxnSpPr>
            <a:stCxn id="663" idx="5"/>
            <a:endCxn id="664" idx="1"/>
          </p:cNvCxnSpPr>
          <p:nvPr/>
        </p:nvCxnSpPr>
        <p:spPr>
          <a:xfrm>
            <a:off x="4573887" y="2709782"/>
            <a:ext cx="1213500" cy="755400"/>
          </a:xfrm>
          <a:prstGeom prst="straightConnector1">
            <a:avLst/>
          </a:prstGeom>
          <a:noFill/>
          <a:ln w="28575" cap="flat" cmpd="sng">
            <a:solidFill>
              <a:schemeClr val="dk1"/>
            </a:solidFill>
            <a:prstDash val="solid"/>
            <a:round/>
            <a:headEnd type="none" w="sm" len="sm"/>
            <a:tailEnd type="triangle" w="lg" len="lg"/>
          </a:ln>
        </p:spPr>
      </p:cxnSp>
      <p:sp>
        <p:nvSpPr>
          <p:cNvPr id="7" name="Google Shape;692;p40">
            <a:extLst>
              <a:ext uri="{FF2B5EF4-FFF2-40B4-BE49-F238E27FC236}">
                <a16:creationId xmlns:a16="http://schemas.microsoft.com/office/drawing/2014/main" id="{42B06AC4-5F54-C961-9788-D89A7FA3C563}"/>
              </a:ext>
            </a:extLst>
          </p:cNvPr>
          <p:cNvSpPr txBox="1">
            <a:spLocks/>
          </p:cNvSpPr>
          <p:nvPr/>
        </p:nvSpPr>
        <p:spPr>
          <a:xfrm>
            <a:off x="723227" y="4373577"/>
            <a:ext cx="7934636" cy="119382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 C, B, D, E), (A, C, B, E, 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III</a:t>
            </a:r>
            <a:endParaRPr dirty="0"/>
          </a:p>
        </p:txBody>
      </p:sp>
      <p:sp>
        <p:nvSpPr>
          <p:cNvPr id="692" name="Google Shape;692;p40"/>
          <p:cNvSpPr txBox="1">
            <a:spLocks noGrp="1"/>
          </p:cNvSpPr>
          <p:nvPr>
            <p:ph type="body" idx="1"/>
          </p:nvPr>
        </p:nvSpPr>
        <p:spPr>
          <a:xfrm>
            <a:off x="596207" y="1384389"/>
            <a:ext cx="11187300" cy="7947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GB" sz="2600" dirty="0">
                <a:solidFill>
                  <a:schemeClr val="dk1"/>
                </a:solidFill>
                <a:latin typeface="Quattrocento Sans"/>
                <a:sym typeface="Quattrocento Sans"/>
              </a:rPr>
              <a:t>Give</a:t>
            </a:r>
            <a:r>
              <a:rPr lang="en-GB" sz="2400" dirty="0"/>
              <a:t> </a:t>
            </a:r>
            <a:r>
              <a:rPr lang="en-GB" sz="2600" dirty="0">
                <a:solidFill>
                  <a:schemeClr val="dk1"/>
                </a:solidFill>
                <a:latin typeface="Quattrocento Sans"/>
                <a:sym typeface="Quattrocento Sans"/>
              </a:rPr>
              <a:t>all possible topological orderings of this DAG</a:t>
            </a:r>
          </a:p>
        </p:txBody>
      </p:sp>
      <p:sp>
        <p:nvSpPr>
          <p:cNvPr id="13" name="Google Shape;661;p39">
            <a:extLst>
              <a:ext uri="{FF2B5EF4-FFF2-40B4-BE49-F238E27FC236}">
                <a16:creationId xmlns:a16="http://schemas.microsoft.com/office/drawing/2014/main" id="{90C54AEA-E89E-D124-3B1F-7DDA9CB49CF8}"/>
              </a:ext>
            </a:extLst>
          </p:cNvPr>
          <p:cNvSpPr/>
          <p:nvPr/>
        </p:nvSpPr>
        <p:spPr>
          <a:xfrm>
            <a:off x="2939102" y="213219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14" name="Google Shape;662;p39">
            <a:extLst>
              <a:ext uri="{FF2B5EF4-FFF2-40B4-BE49-F238E27FC236}">
                <a16:creationId xmlns:a16="http://schemas.microsoft.com/office/drawing/2014/main" id="{5D3D064A-CA52-D246-6FB7-A20CBBA7E4DA}"/>
              </a:ext>
            </a:extLst>
          </p:cNvPr>
          <p:cNvSpPr/>
          <p:nvPr/>
        </p:nvSpPr>
        <p:spPr>
          <a:xfrm>
            <a:off x="2949398"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15" name="Google Shape;663;p39">
            <a:extLst>
              <a:ext uri="{FF2B5EF4-FFF2-40B4-BE49-F238E27FC236}">
                <a16:creationId xmlns:a16="http://schemas.microsoft.com/office/drawing/2014/main" id="{CB9CB51B-4AF8-9DD0-0B00-EA39A63B2B22}"/>
              </a:ext>
            </a:extLst>
          </p:cNvPr>
          <p:cNvSpPr/>
          <p:nvPr/>
        </p:nvSpPr>
        <p:spPr>
          <a:xfrm>
            <a:off x="4267159" y="213618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16" name="Google Shape;664;p39">
            <a:extLst>
              <a:ext uri="{FF2B5EF4-FFF2-40B4-BE49-F238E27FC236}">
                <a16:creationId xmlns:a16="http://schemas.microsoft.com/office/drawing/2014/main" id="{ACBFEE98-E04D-C391-877F-412D294D9889}"/>
              </a:ext>
            </a:extLst>
          </p:cNvPr>
          <p:cNvSpPr/>
          <p:nvPr/>
        </p:nvSpPr>
        <p:spPr>
          <a:xfrm>
            <a:off x="5789959"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17" name="Google Shape;665;p39">
            <a:extLst>
              <a:ext uri="{FF2B5EF4-FFF2-40B4-BE49-F238E27FC236}">
                <a16:creationId xmlns:a16="http://schemas.microsoft.com/office/drawing/2014/main" id="{4D04AA7C-4E46-2E49-250C-950413C102A2}"/>
              </a:ext>
            </a:extLst>
          </p:cNvPr>
          <p:cNvSpPr/>
          <p:nvPr/>
        </p:nvSpPr>
        <p:spPr>
          <a:xfrm>
            <a:off x="5790005" y="2126176"/>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19" name="Google Shape;667;p39">
            <a:extLst>
              <a:ext uri="{FF2B5EF4-FFF2-40B4-BE49-F238E27FC236}">
                <a16:creationId xmlns:a16="http://schemas.microsoft.com/office/drawing/2014/main" id="{ADD8EC74-02F1-C9F8-7D20-25845BE4D292}"/>
              </a:ext>
            </a:extLst>
          </p:cNvPr>
          <p:cNvCxnSpPr>
            <a:stCxn id="13" idx="6"/>
            <a:endCxn id="15" idx="2"/>
          </p:cNvCxnSpPr>
          <p:nvPr/>
        </p:nvCxnSpPr>
        <p:spPr>
          <a:xfrm>
            <a:off x="3432002" y="2373398"/>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21" name="Google Shape;669;p39">
            <a:extLst>
              <a:ext uri="{FF2B5EF4-FFF2-40B4-BE49-F238E27FC236}">
                <a16:creationId xmlns:a16="http://schemas.microsoft.com/office/drawing/2014/main" id="{294C835E-D443-702A-58C5-455E88505045}"/>
              </a:ext>
            </a:extLst>
          </p:cNvPr>
          <p:cNvCxnSpPr>
            <a:stCxn id="15" idx="6"/>
            <a:endCxn id="17" idx="2"/>
          </p:cNvCxnSpPr>
          <p:nvPr/>
        </p:nvCxnSpPr>
        <p:spPr>
          <a:xfrm rot="10800000" flipH="1">
            <a:off x="4760059" y="2367487"/>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23" name="Google Shape;670;p39">
            <a:extLst>
              <a:ext uri="{FF2B5EF4-FFF2-40B4-BE49-F238E27FC236}">
                <a16:creationId xmlns:a16="http://schemas.microsoft.com/office/drawing/2014/main" id="{B3D65E7A-E71E-0EEE-D2C6-DD78717457F8}"/>
              </a:ext>
            </a:extLst>
          </p:cNvPr>
          <p:cNvCxnSpPr>
            <a:stCxn id="15" idx="5"/>
            <a:endCxn id="16" idx="1"/>
          </p:cNvCxnSpPr>
          <p:nvPr/>
        </p:nvCxnSpPr>
        <p:spPr>
          <a:xfrm>
            <a:off x="4687875" y="2547941"/>
            <a:ext cx="1174268" cy="670490"/>
          </a:xfrm>
          <a:prstGeom prst="straightConnector1">
            <a:avLst/>
          </a:prstGeom>
          <a:noFill/>
          <a:ln w="28575" cap="flat" cmpd="sng">
            <a:solidFill>
              <a:schemeClr val="dk1"/>
            </a:solidFill>
            <a:prstDash val="solid"/>
            <a:round/>
            <a:headEnd type="none" w="sm" len="sm"/>
            <a:tailEnd type="triangle" w="lg" len="lg"/>
          </a:ln>
        </p:spPr>
      </p:cxnSp>
      <p:cxnSp>
        <p:nvCxnSpPr>
          <p:cNvPr id="30" name="Google Shape;667;p39">
            <a:extLst>
              <a:ext uri="{FF2B5EF4-FFF2-40B4-BE49-F238E27FC236}">
                <a16:creationId xmlns:a16="http://schemas.microsoft.com/office/drawing/2014/main" id="{04073208-5E0F-8D7B-B171-B7AF6F226FB6}"/>
              </a:ext>
            </a:extLst>
          </p:cNvPr>
          <p:cNvCxnSpPr>
            <a:cxnSpLocks/>
            <a:endCxn id="15" idx="3"/>
          </p:cNvCxnSpPr>
          <p:nvPr/>
        </p:nvCxnSpPr>
        <p:spPr>
          <a:xfrm flipV="1">
            <a:off x="3413983" y="2547941"/>
            <a:ext cx="925360" cy="764323"/>
          </a:xfrm>
          <a:prstGeom prst="straightConnector1">
            <a:avLst/>
          </a:prstGeom>
          <a:noFill/>
          <a:ln w="28575" cap="flat" cmpd="sng">
            <a:solidFill>
              <a:schemeClr val="dk1"/>
            </a:solidFill>
            <a:prstDash val="solid"/>
            <a:round/>
            <a:headEnd type="none" w="sm" len="sm"/>
            <a:tailEnd type="triangle" w="lg" len="lg"/>
          </a:ln>
        </p:spPr>
      </p:cxnSp>
      <p:sp>
        <p:nvSpPr>
          <p:cNvPr id="33" name="Google Shape;664;p39">
            <a:extLst>
              <a:ext uri="{FF2B5EF4-FFF2-40B4-BE49-F238E27FC236}">
                <a16:creationId xmlns:a16="http://schemas.microsoft.com/office/drawing/2014/main" id="{ECDCA0B3-6468-3681-F2C2-35674659B062}"/>
              </a:ext>
            </a:extLst>
          </p:cNvPr>
          <p:cNvSpPr/>
          <p:nvPr/>
        </p:nvSpPr>
        <p:spPr>
          <a:xfrm>
            <a:off x="7127476"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cxnSp>
        <p:nvCxnSpPr>
          <p:cNvPr id="34" name="Google Shape;667;p39">
            <a:extLst>
              <a:ext uri="{FF2B5EF4-FFF2-40B4-BE49-F238E27FC236}">
                <a16:creationId xmlns:a16="http://schemas.microsoft.com/office/drawing/2014/main" id="{6D6A2198-B3F8-41D8-1E8E-8A674A4CAA99}"/>
              </a:ext>
            </a:extLst>
          </p:cNvPr>
          <p:cNvCxnSpPr>
            <a:cxnSpLocks/>
          </p:cNvCxnSpPr>
          <p:nvPr/>
        </p:nvCxnSpPr>
        <p:spPr>
          <a:xfrm>
            <a:off x="6295330" y="3387035"/>
            <a:ext cx="835200" cy="3900"/>
          </a:xfrm>
          <a:prstGeom prst="straightConnector1">
            <a:avLst/>
          </a:prstGeom>
          <a:noFill/>
          <a:ln w="28575" cap="flat" cmpd="sng">
            <a:solidFill>
              <a:schemeClr val="dk1"/>
            </a:solidFill>
            <a:prstDash val="solid"/>
            <a:round/>
            <a:headEnd type="none" w="sm" len="sm"/>
            <a:tailEnd type="triangle" w="lg" len="lg"/>
          </a:ln>
        </p:spPr>
      </p:cxnSp>
      <p:sp>
        <p:nvSpPr>
          <p:cNvPr id="35" name="Google Shape;692;p40">
            <a:extLst>
              <a:ext uri="{FF2B5EF4-FFF2-40B4-BE49-F238E27FC236}">
                <a16:creationId xmlns:a16="http://schemas.microsoft.com/office/drawing/2014/main" id="{CAD3A4FE-8B6E-04AB-FE17-A0541FBFD8D7}"/>
              </a:ext>
            </a:extLst>
          </p:cNvPr>
          <p:cNvSpPr txBox="1">
            <a:spLocks/>
          </p:cNvSpPr>
          <p:nvPr/>
        </p:nvSpPr>
        <p:spPr>
          <a:xfrm>
            <a:off x="723226" y="4373577"/>
            <a:ext cx="10654687" cy="221724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all possible </a:t>
            </a:r>
            <a:r>
              <a:rPr lang="en-GB" dirty="0" err="1"/>
              <a:t>interleavings</a:t>
            </a:r>
            <a:r>
              <a:rPr lang="en-GB" dirty="0"/>
              <a:t> with (AB) or (BA) before C, (DEF) or (DFE) or (EFD) after C. e.g., ABCDEF, BACEDF, etc.</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38701-97D6-BAFA-FC2C-FF0D128C45B0}"/>
              </a:ext>
            </a:extLst>
          </p:cNvPr>
          <p:cNvSpPr>
            <a:spLocks noGrp="1"/>
          </p:cNvSpPr>
          <p:nvPr>
            <p:ph type="title"/>
          </p:nvPr>
        </p:nvSpPr>
        <p:spPr/>
        <p:txBody>
          <a:bodyPr/>
          <a:lstStyle/>
          <a:p>
            <a:r>
              <a:rPr lang="en-GB" dirty="0"/>
              <a:t>Topological Sort by DFS Post-Order Traversal</a:t>
            </a:r>
            <a:endParaRPr lang="en-SE" dirty="0"/>
          </a:p>
        </p:txBody>
      </p:sp>
      <p:sp>
        <p:nvSpPr>
          <p:cNvPr id="3" name="Text Placeholder 2">
            <a:extLst>
              <a:ext uri="{FF2B5EF4-FFF2-40B4-BE49-F238E27FC236}">
                <a16:creationId xmlns:a16="http://schemas.microsoft.com/office/drawing/2014/main" id="{E1CC6A3A-F6EF-6108-6AF8-9D534366873D}"/>
              </a:ext>
            </a:extLst>
          </p:cNvPr>
          <p:cNvSpPr>
            <a:spLocks noGrp="1"/>
          </p:cNvSpPr>
          <p:nvPr>
            <p:ph type="body" idx="1"/>
          </p:nvPr>
        </p:nvSpPr>
        <p:spPr>
          <a:xfrm>
            <a:off x="671332" y="1169043"/>
            <a:ext cx="10498238" cy="4464257"/>
          </a:xfrm>
        </p:spPr>
        <p:txBody>
          <a:bodyPr/>
          <a:lstStyle/>
          <a:p>
            <a:r>
              <a:rPr lang="en-GB" dirty="0"/>
              <a:t>Perform DFS Post-Order Traversal starting from any node (often, but not necessarily, a node with no incoming edges (no predecessors)) to get an ordered list of nodes, then reverse the node order to get a Topological Sort</a:t>
            </a:r>
          </a:p>
          <a:p>
            <a:pPr lvl="1"/>
            <a:r>
              <a:rPr lang="en-GB" sz="2400" dirty="0"/>
              <a:t>Upon finishing traversal starting from one node, restart from another unvisited node with no incoming edges</a:t>
            </a:r>
          </a:p>
          <a:p>
            <a:pPr lvl="1"/>
            <a:r>
              <a:rPr lang="en-GB" sz="2400" dirty="0"/>
              <a:t>This results in one of multiple possible Topological Sorts</a:t>
            </a:r>
          </a:p>
          <a:p>
            <a:r>
              <a:rPr lang="en-GB" dirty="0"/>
              <a:t>Intuition: DFS Post-Order Traversal outputs nodes from the deepest (furthest away from the starting node) to the starting mode, hence the reverse order is a Topological Sort from the starting node</a:t>
            </a:r>
          </a:p>
          <a:p>
            <a:endParaRPr lang="en-SE" dirty="0"/>
          </a:p>
        </p:txBody>
      </p:sp>
    </p:spTree>
    <p:extLst>
      <p:ext uri="{BB962C8B-B14F-4D97-AF65-F5344CB8AC3E}">
        <p14:creationId xmlns:p14="http://schemas.microsoft.com/office/powerpoint/2010/main" val="1450301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Applications</a:t>
            </a:r>
            <a:endParaRPr/>
          </a:p>
        </p:txBody>
      </p:sp>
      <p:sp>
        <p:nvSpPr>
          <p:cNvPr id="194" name="Google Shape;194;p22"/>
          <p:cNvSpPr txBox="1">
            <a:spLocks noGrp="1"/>
          </p:cNvSpPr>
          <p:nvPr>
            <p:ph type="body" idx="1"/>
          </p:nvPr>
        </p:nvSpPr>
        <p:spPr>
          <a:xfrm>
            <a:off x="575250" y="1277875"/>
            <a:ext cx="4052100" cy="1748700"/>
          </a:xfrm>
          <a:prstGeom prst="rect">
            <a:avLst/>
          </a:prstGeom>
          <a:noFill/>
          <a:ln>
            <a:noFill/>
          </a:ln>
        </p:spPr>
        <p:txBody>
          <a:bodyPr spcFirstLastPara="1" wrap="square" lIns="45700" tIns="45700" rIns="45700" bIns="45700" anchor="t" anchorCtr="0">
            <a:normAutofit/>
          </a:bodyPr>
          <a:lstStyle/>
          <a:p>
            <a:pPr marL="0" lvl="0" indent="0" algn="l" rtl="0">
              <a:lnSpc>
                <a:spcPct val="80000"/>
              </a:lnSpc>
              <a:spcBef>
                <a:spcPts val="0"/>
              </a:spcBef>
              <a:spcAft>
                <a:spcPts val="0"/>
              </a:spcAft>
              <a:buNone/>
            </a:pPr>
            <a:r>
              <a:rPr lang="en-US" sz="2000" dirty="0"/>
              <a:t>Physical Maps</a:t>
            </a:r>
            <a:endParaRPr sz="2000" dirty="0"/>
          </a:p>
          <a:p>
            <a:pPr marL="285750" lvl="0" indent="-158750" algn="l" rtl="0">
              <a:lnSpc>
                <a:spcPct val="80000"/>
              </a:lnSpc>
              <a:spcBef>
                <a:spcPts val="400"/>
              </a:spcBef>
              <a:spcAft>
                <a:spcPts val="0"/>
              </a:spcAft>
              <a:buSzPts val="1600"/>
              <a:buChar char="●"/>
            </a:pPr>
            <a:r>
              <a:rPr lang="en-US" sz="1600" dirty="0"/>
              <a:t>Airline maps</a:t>
            </a:r>
            <a:endParaRPr sz="1600" dirty="0"/>
          </a:p>
          <a:p>
            <a:pPr marL="457200" lvl="1" indent="-133350" algn="l" rtl="0">
              <a:lnSpc>
                <a:spcPct val="80000"/>
              </a:lnSpc>
              <a:spcBef>
                <a:spcPts val="0"/>
              </a:spcBef>
              <a:spcAft>
                <a:spcPts val="0"/>
              </a:spcAft>
              <a:buSzPts val="1200"/>
              <a:buChar char="○"/>
            </a:pPr>
            <a:r>
              <a:rPr lang="en-US" sz="1200" dirty="0"/>
              <a:t>nodes are airports, edges are flight paths</a:t>
            </a:r>
            <a:endParaRPr sz="1200" dirty="0"/>
          </a:p>
          <a:p>
            <a:pPr marL="285750" lvl="0" indent="-158750" algn="l" rtl="0">
              <a:lnSpc>
                <a:spcPct val="80000"/>
              </a:lnSpc>
              <a:spcBef>
                <a:spcPts val="1000"/>
              </a:spcBef>
              <a:spcAft>
                <a:spcPts val="0"/>
              </a:spcAft>
              <a:buSzPts val="1600"/>
              <a:buChar char="●"/>
            </a:pPr>
            <a:r>
              <a:rPr lang="en-US" sz="1600" dirty="0"/>
              <a:t>Traffic</a:t>
            </a:r>
            <a:endParaRPr sz="1600" dirty="0"/>
          </a:p>
          <a:p>
            <a:pPr marL="457200" lvl="1" indent="-133350" algn="l" rtl="0">
              <a:lnSpc>
                <a:spcPct val="80000"/>
              </a:lnSpc>
              <a:spcBef>
                <a:spcPts val="0"/>
              </a:spcBef>
              <a:spcAft>
                <a:spcPts val="0"/>
              </a:spcAft>
              <a:buSzPts val="1200"/>
              <a:buChar char="○"/>
            </a:pPr>
            <a:r>
              <a:rPr lang="en-US" sz="1200" dirty="0"/>
              <a:t>nodes are addresses, edges are streets</a:t>
            </a:r>
            <a:endParaRPr sz="1200" dirty="0"/>
          </a:p>
          <a:p>
            <a:pPr marL="128016" lvl="1" indent="0" algn="l" rtl="0">
              <a:lnSpc>
                <a:spcPct val="80000"/>
              </a:lnSpc>
              <a:spcBef>
                <a:spcPts val="600"/>
              </a:spcBef>
              <a:spcAft>
                <a:spcPts val="0"/>
              </a:spcAft>
              <a:buSzPts val="1800"/>
              <a:buNone/>
            </a:pPr>
            <a:endParaRPr sz="1600" dirty="0"/>
          </a:p>
        </p:txBody>
      </p:sp>
      <p:pic>
        <p:nvPicPr>
          <p:cNvPr id="195" name="Google Shape;195;p22"/>
          <p:cNvPicPr preferRelativeResize="0"/>
          <p:nvPr/>
        </p:nvPicPr>
        <p:blipFill rotWithShape="1">
          <a:blip r:embed="rId3">
            <a:alphaModFix/>
          </a:blip>
          <a:srcRect l="21556" r="24157"/>
          <a:stretch/>
        </p:blipFill>
        <p:spPr>
          <a:xfrm>
            <a:off x="5923471" y="1367804"/>
            <a:ext cx="5170099" cy="4444444"/>
          </a:xfrm>
          <a:prstGeom prst="rect">
            <a:avLst/>
          </a:prstGeom>
          <a:noFill/>
          <a:ln>
            <a:noFill/>
          </a:ln>
        </p:spPr>
      </p:pic>
      <p:pic>
        <p:nvPicPr>
          <p:cNvPr id="196" name="Google Shape;196;p22"/>
          <p:cNvPicPr preferRelativeResize="0"/>
          <p:nvPr/>
        </p:nvPicPr>
        <p:blipFill rotWithShape="1">
          <a:blip r:embed="rId4">
            <a:alphaModFix/>
          </a:blip>
          <a:srcRect/>
          <a:stretch/>
        </p:blipFill>
        <p:spPr>
          <a:xfrm>
            <a:off x="5858516" y="906217"/>
            <a:ext cx="5045566" cy="5045566"/>
          </a:xfrm>
          <a:prstGeom prst="rect">
            <a:avLst/>
          </a:prstGeom>
          <a:noFill/>
          <a:ln>
            <a:noFill/>
          </a:ln>
        </p:spPr>
      </p:pic>
      <p:pic>
        <p:nvPicPr>
          <p:cNvPr id="197" name="Google Shape;197;p22"/>
          <p:cNvPicPr preferRelativeResize="0"/>
          <p:nvPr/>
        </p:nvPicPr>
        <p:blipFill rotWithShape="1">
          <a:blip r:embed="rId5">
            <a:alphaModFix/>
          </a:blip>
          <a:srcRect/>
          <a:stretch/>
        </p:blipFill>
        <p:spPr>
          <a:xfrm>
            <a:off x="5367253" y="560586"/>
            <a:ext cx="6282531" cy="5289853"/>
          </a:xfrm>
          <a:prstGeom prst="rect">
            <a:avLst/>
          </a:prstGeom>
          <a:noFill/>
          <a:ln>
            <a:noFill/>
          </a:ln>
        </p:spPr>
      </p:pic>
      <p:pic>
        <p:nvPicPr>
          <p:cNvPr id="198" name="Google Shape;198;p22"/>
          <p:cNvPicPr preferRelativeResize="0"/>
          <p:nvPr/>
        </p:nvPicPr>
        <p:blipFill rotWithShape="1">
          <a:blip r:embed="rId6">
            <a:alphaModFix/>
          </a:blip>
          <a:srcRect/>
          <a:stretch/>
        </p:blipFill>
        <p:spPr>
          <a:xfrm>
            <a:off x="4838456" y="1575253"/>
            <a:ext cx="7265137" cy="3627706"/>
          </a:xfrm>
          <a:prstGeom prst="rect">
            <a:avLst/>
          </a:prstGeom>
          <a:noFill/>
          <a:ln>
            <a:noFill/>
          </a:ln>
        </p:spPr>
      </p:pic>
      <p:sp>
        <p:nvSpPr>
          <p:cNvPr id="199" name="Google Shape;199;p22"/>
          <p:cNvSpPr txBox="1"/>
          <p:nvPr/>
        </p:nvSpPr>
        <p:spPr>
          <a:xfrm>
            <a:off x="575250" y="2572450"/>
            <a:ext cx="3895200" cy="14478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Relationships</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Social media graphs</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accounts, edges are follower relationships</a:t>
            </a:r>
            <a:endParaRPr sz="12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Traffic</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classes, edges are usage</a:t>
            </a:r>
            <a:endParaRPr sz="1200" dirty="0">
              <a:latin typeface="Quattrocento Sans"/>
              <a:ea typeface="Quattrocento Sans"/>
              <a:cs typeface="Quattrocento Sans"/>
              <a:sym typeface="Quattrocento Sans"/>
            </a:endParaRPr>
          </a:p>
        </p:txBody>
      </p:sp>
      <p:sp>
        <p:nvSpPr>
          <p:cNvPr id="200" name="Google Shape;200;p22"/>
          <p:cNvSpPr txBox="1"/>
          <p:nvPr/>
        </p:nvSpPr>
        <p:spPr>
          <a:xfrm>
            <a:off x="575250" y="4020250"/>
            <a:ext cx="3895200" cy="12693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Influence</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Biology</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cancer cell </a:t>
            </a:r>
            <a:r>
              <a:rPr lang="en-US" sz="1200" dirty="0" err="1">
                <a:solidFill>
                  <a:schemeClr val="dk1"/>
                </a:solidFill>
                <a:latin typeface="Quattrocento Sans"/>
                <a:ea typeface="Quattrocento Sans"/>
                <a:cs typeface="Quattrocento Sans"/>
                <a:sym typeface="Quattrocento Sans"/>
              </a:rPr>
              <a:t>desinations</a:t>
            </a:r>
            <a:r>
              <a:rPr lang="en-US" sz="1200" dirty="0">
                <a:solidFill>
                  <a:schemeClr val="dk1"/>
                </a:solidFill>
                <a:latin typeface="Quattrocento Sans"/>
                <a:ea typeface="Quattrocento Sans"/>
                <a:cs typeface="Quattrocento Sans"/>
                <a:sym typeface="Quattrocento Sans"/>
              </a:rPr>
              <a:t>, edges are migration paths</a:t>
            </a:r>
            <a:endParaRPr sz="12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1000"/>
              </a:spcBef>
              <a:spcAft>
                <a:spcPts val="0"/>
              </a:spcAft>
              <a:buClr>
                <a:schemeClr val="dk1"/>
              </a:buClr>
              <a:buSzPts val="1100"/>
              <a:buFont typeface="Arial"/>
              <a:buNone/>
            </a:pPr>
            <a:endParaRPr sz="1200" dirty="0">
              <a:latin typeface="Quattrocento Sans"/>
              <a:ea typeface="Quattrocento Sans"/>
              <a:cs typeface="Quattrocento Sans"/>
              <a:sym typeface="Quattrocento Sans"/>
            </a:endParaRPr>
          </a:p>
        </p:txBody>
      </p:sp>
      <p:sp>
        <p:nvSpPr>
          <p:cNvPr id="201" name="Google Shape;201;p22"/>
          <p:cNvSpPr txBox="1"/>
          <p:nvPr/>
        </p:nvSpPr>
        <p:spPr>
          <a:xfrm>
            <a:off x="575250" y="5007700"/>
            <a:ext cx="3000000" cy="22329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Related topics</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Web Page Ranking</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web pages, edges are hyperlinks</a:t>
            </a:r>
            <a:endParaRPr sz="12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Wikipedia</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articles, edges are links</a:t>
            </a:r>
            <a:endParaRPr sz="1200" dirty="0">
              <a:solidFill>
                <a:schemeClr val="dk1"/>
              </a:solidFill>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12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6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200" dirty="0">
              <a:latin typeface="Quattrocento Sans"/>
              <a:ea typeface="Quattrocento Sans"/>
              <a:cs typeface="Quattrocento Sans"/>
              <a:sym typeface="Quattrocento Sans"/>
            </a:endParaRPr>
          </a:p>
        </p:txBody>
      </p:sp>
      <p:sp>
        <p:nvSpPr>
          <p:cNvPr id="202" name="Google Shape;202;p22"/>
          <p:cNvSpPr txBox="1"/>
          <p:nvPr/>
        </p:nvSpPr>
        <p:spPr>
          <a:xfrm>
            <a:off x="3833150" y="5901863"/>
            <a:ext cx="9588000" cy="705000"/>
          </a:xfrm>
          <a:prstGeom prst="rect">
            <a:avLst/>
          </a:prstGeom>
          <a:noFill/>
          <a:ln>
            <a:noFill/>
          </a:ln>
        </p:spPr>
        <p:txBody>
          <a:bodyPr spcFirstLastPara="1" wrap="square" lIns="91425" tIns="91425" rIns="91425" bIns="91425" anchor="ctr" anchorCtr="0">
            <a:spAutoFit/>
          </a:bodyPr>
          <a:lstStyle/>
          <a:p>
            <a:pPr marL="128016" lvl="1" indent="0" algn="l" rtl="0">
              <a:lnSpc>
                <a:spcPct val="90000"/>
              </a:lnSpc>
              <a:spcBef>
                <a:spcPts val="600"/>
              </a:spcBef>
              <a:spcAft>
                <a:spcPts val="0"/>
              </a:spcAft>
              <a:buClr>
                <a:schemeClr val="dk1"/>
              </a:buClr>
              <a:buSzPts val="1100"/>
              <a:buFont typeface="Arial"/>
              <a:buNone/>
            </a:pPr>
            <a:r>
              <a:rPr lang="en-US" sz="1600">
                <a:solidFill>
                  <a:schemeClr val="dk1"/>
                </a:solidFill>
                <a:latin typeface="Quattrocento Sans"/>
                <a:ea typeface="Quattrocento Sans"/>
                <a:cs typeface="Quattrocento Sans"/>
                <a:sym typeface="Quattrocento Sans"/>
              </a:rPr>
              <a:t>And so many more!!</a:t>
            </a:r>
            <a:endParaRPr sz="160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Clr>
                <a:schemeClr val="dk1"/>
              </a:buClr>
              <a:buSzPts val="1100"/>
              <a:buFont typeface="Arial"/>
              <a:buNone/>
            </a:pPr>
            <a:r>
              <a:rPr lang="en-US" sz="1600" u="sng">
                <a:solidFill>
                  <a:schemeClr val="hlink"/>
                </a:solidFill>
                <a:latin typeface="Quattrocento Sans"/>
                <a:ea typeface="Quattrocento Sans"/>
                <a:cs typeface="Quattrocento Sans"/>
                <a:sym typeface="Quattrocento Sans"/>
                <a:hlinkClick r:id="rId7"/>
              </a:rPr>
              <a:t>www.allthingsgraphed.com</a:t>
            </a:r>
            <a:r>
              <a:rPr lang="en-US" sz="1600">
                <a:solidFill>
                  <a:schemeClr val="dk1"/>
                </a:solidFill>
                <a:latin typeface="Quattrocento Sans"/>
                <a:ea typeface="Quattrocento Sans"/>
                <a:cs typeface="Quattrocento Sans"/>
                <a:sym typeface="Quattrocento Sans"/>
              </a:rPr>
              <a:t> </a:t>
            </a:r>
            <a:endParaRPr>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par>
                                <p:cTn id="8" presetID="10" presetClass="entr" presetSubtype="0" fill="hold"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fade">
                                      <p:cBhvr>
                                        <p:cTn id="10" dur="500"/>
                                        <p:tgtEl>
                                          <p:spTgt spid="19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9"/>
                                        </p:tgtEl>
                                        <p:attrNameLst>
                                          <p:attrName>style.visibility</p:attrName>
                                        </p:attrNameLst>
                                      </p:cBhvr>
                                      <p:to>
                                        <p:strVal val="visible"/>
                                      </p:to>
                                    </p:set>
                                    <p:animEffect transition="in" filter="fade">
                                      <p:cBhvr>
                                        <p:cTn id="15" dur="1000"/>
                                        <p:tgtEl>
                                          <p:spTgt spid="199"/>
                                        </p:tgtEl>
                                      </p:cBhvr>
                                    </p:animEffect>
                                  </p:childTnLst>
                                </p:cTn>
                              </p:par>
                              <p:par>
                                <p:cTn id="16" presetID="10" presetClass="entr" presetSubtype="0" fill="hold" nodeType="withEffect">
                                  <p:stCondLst>
                                    <p:cond delay="0"/>
                                  </p:stCondLst>
                                  <p:childTnLst>
                                    <p:set>
                                      <p:cBhvr>
                                        <p:cTn id="17" dur="1" fill="hold">
                                          <p:stCondLst>
                                            <p:cond delay="0"/>
                                          </p:stCondLst>
                                        </p:cTn>
                                        <p:tgtEl>
                                          <p:spTgt spid="196"/>
                                        </p:tgtEl>
                                        <p:attrNameLst>
                                          <p:attrName>style.visibility</p:attrName>
                                        </p:attrNameLst>
                                      </p:cBhvr>
                                      <p:to>
                                        <p:strVal val="visible"/>
                                      </p:to>
                                    </p:set>
                                    <p:animEffect transition="in" filter="fade">
                                      <p:cBhvr>
                                        <p:cTn id="18" dur="500"/>
                                        <p:tgtEl>
                                          <p:spTgt spid="1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0"/>
                                        </p:tgtEl>
                                        <p:attrNameLst>
                                          <p:attrName>style.visibility</p:attrName>
                                        </p:attrNameLst>
                                      </p:cBhvr>
                                      <p:to>
                                        <p:strVal val="visible"/>
                                      </p:to>
                                    </p:set>
                                    <p:animEffect transition="in" filter="fade">
                                      <p:cBhvr>
                                        <p:cTn id="23" dur="1000"/>
                                        <p:tgtEl>
                                          <p:spTgt spid="200"/>
                                        </p:tgtEl>
                                      </p:cBhvr>
                                    </p:animEffect>
                                  </p:childTnLst>
                                </p:cTn>
                              </p:par>
                              <p:par>
                                <p:cTn id="24" presetID="10" presetClass="entr" presetSubtype="0" fill="hold" nodeType="withEffect">
                                  <p:stCondLst>
                                    <p:cond delay="0"/>
                                  </p:stCondLst>
                                  <p:childTnLst>
                                    <p:set>
                                      <p:cBhvr>
                                        <p:cTn id="25" dur="1" fill="hold">
                                          <p:stCondLst>
                                            <p:cond delay="0"/>
                                          </p:stCondLst>
                                        </p:cTn>
                                        <p:tgtEl>
                                          <p:spTgt spid="197"/>
                                        </p:tgtEl>
                                        <p:attrNameLst>
                                          <p:attrName>style.visibility</p:attrName>
                                        </p:attrNameLst>
                                      </p:cBhvr>
                                      <p:to>
                                        <p:strVal val="visible"/>
                                      </p:to>
                                    </p:set>
                                    <p:animEffect transition="in" filter="fade">
                                      <p:cBhvr>
                                        <p:cTn id="26" dur="500"/>
                                        <p:tgtEl>
                                          <p:spTgt spid="19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1"/>
                                        </p:tgtEl>
                                        <p:attrNameLst>
                                          <p:attrName>style.visibility</p:attrName>
                                        </p:attrNameLst>
                                      </p:cBhvr>
                                      <p:to>
                                        <p:strVal val="visible"/>
                                      </p:to>
                                    </p:set>
                                    <p:animEffect transition="in" filter="fade">
                                      <p:cBhvr>
                                        <p:cTn id="31" dur="400"/>
                                        <p:tgtEl>
                                          <p:spTgt spid="201"/>
                                        </p:tgtEl>
                                      </p:cBhvr>
                                    </p:animEffect>
                                  </p:childTnLst>
                                </p:cTn>
                              </p:par>
                              <p:par>
                                <p:cTn id="32" presetID="10" presetClass="entr" presetSubtype="0" fill="hold" nodeType="withEffect">
                                  <p:stCondLst>
                                    <p:cond delay="0"/>
                                  </p:stCondLst>
                                  <p:childTnLst>
                                    <p:set>
                                      <p:cBhvr>
                                        <p:cTn id="33" dur="1" fill="hold">
                                          <p:stCondLst>
                                            <p:cond delay="0"/>
                                          </p:stCondLst>
                                        </p:cTn>
                                        <p:tgtEl>
                                          <p:spTgt spid="198"/>
                                        </p:tgtEl>
                                        <p:attrNameLst>
                                          <p:attrName>style.visibility</p:attrName>
                                        </p:attrNameLst>
                                      </p:cBhvr>
                                      <p:to>
                                        <p:strVal val="visible"/>
                                      </p:to>
                                    </p:set>
                                    <p:animEffect transition="in" filter="fade">
                                      <p:cBhvr>
                                        <p:cTn id="34" dur="500"/>
                                        <p:tgtEl>
                                          <p:spTgt spid="19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2"/>
                                        </p:tgtEl>
                                        <p:attrNameLst>
                                          <p:attrName>style.visibility</p:attrName>
                                        </p:attrNameLst>
                                      </p:cBhvr>
                                      <p:to>
                                        <p:strVal val="visible"/>
                                      </p:to>
                                    </p:set>
                                    <p:animEffect transition="in" filter="fade">
                                      <p:cBhvr>
                                        <p:cTn id="39" dur="10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8B01-4C68-F57E-643D-008188DE599B}"/>
              </a:ext>
            </a:extLst>
          </p:cNvPr>
          <p:cNvSpPr>
            <a:spLocks noGrp="1"/>
          </p:cNvSpPr>
          <p:nvPr>
            <p:ph type="title"/>
          </p:nvPr>
        </p:nvSpPr>
        <p:spPr/>
        <p:txBody>
          <a:bodyPr>
            <a:normAutofit/>
          </a:bodyPr>
          <a:lstStyle/>
          <a:p>
            <a:r>
              <a:rPr lang="en-GB" dirty="0"/>
              <a:t>DFS Traversal: Pre-order, Post-order</a:t>
            </a:r>
            <a:endParaRPr lang="en-SE" dirty="0"/>
          </a:p>
        </p:txBody>
      </p:sp>
      <p:sp>
        <p:nvSpPr>
          <p:cNvPr id="3" name="Text Placeholder 2">
            <a:extLst>
              <a:ext uri="{FF2B5EF4-FFF2-40B4-BE49-F238E27FC236}">
                <a16:creationId xmlns:a16="http://schemas.microsoft.com/office/drawing/2014/main" id="{9C1F4493-26CA-80F1-CC85-B9035BF3F487}"/>
              </a:ext>
            </a:extLst>
          </p:cNvPr>
          <p:cNvSpPr>
            <a:spLocks noGrp="1"/>
          </p:cNvSpPr>
          <p:nvPr>
            <p:ph type="body" idx="1"/>
          </p:nvPr>
        </p:nvSpPr>
        <p:spPr>
          <a:xfrm>
            <a:off x="757749" y="1325207"/>
            <a:ext cx="9820225" cy="4654200"/>
          </a:xfrm>
        </p:spPr>
        <p:txBody>
          <a:bodyPr/>
          <a:lstStyle/>
          <a:p>
            <a:endParaRPr lang="en-SE"/>
          </a:p>
        </p:txBody>
      </p:sp>
      <p:sp>
        <p:nvSpPr>
          <p:cNvPr id="4" name="TextBox 3">
            <a:extLst>
              <a:ext uri="{FF2B5EF4-FFF2-40B4-BE49-F238E27FC236}">
                <a16:creationId xmlns:a16="http://schemas.microsoft.com/office/drawing/2014/main" id="{CA274BEA-7A50-EBA3-FDD0-2B1AFE7B27A2}"/>
              </a:ext>
            </a:extLst>
          </p:cNvPr>
          <p:cNvSpPr txBox="1"/>
          <p:nvPr/>
        </p:nvSpPr>
        <p:spPr>
          <a:xfrm>
            <a:off x="2239702" y="1043939"/>
            <a:ext cx="3859671"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21A1467E-DCCC-58C8-B9DB-A8FEB99E8E7F}"/>
              </a:ext>
            </a:extLst>
          </p:cNvPr>
          <p:cNvSpPr txBox="1"/>
          <p:nvPr/>
        </p:nvSpPr>
        <p:spPr>
          <a:xfrm>
            <a:off x="6381147" y="1035108"/>
            <a:ext cx="4088155"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0C14269-A56D-DBC5-F711-F4C601A4F5C9}"/>
                  </a:ext>
                </a:extLst>
              </p:cNvPr>
              <p:cNvSpPr txBox="1"/>
              <p:nvPr/>
            </p:nvSpPr>
            <p:spPr>
              <a:xfrm>
                <a:off x="2239702" y="3769750"/>
                <a:ext cx="3859671"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node.</a:t>
                </a:r>
                <a:r>
                  <a:rPr kumimoji="0" lang="en-US" altLang="zh-CN" sz="2000" b="0" i="0" u="none" strike="noStrike" kern="1200" cap="none" spc="0" normalizeH="0" baseline="0" noProof="0" dirty="0">
                    <a:ln>
                      <a:noFill/>
                    </a:ln>
                    <a:solidFill>
                      <a:prstClr val="black"/>
                    </a:solidFill>
                    <a:effectLst/>
                    <a:uLnTx/>
                    <a:uFillTx/>
                    <a:latin typeface="Calibri"/>
                    <a:ea typeface="+mn-ea"/>
                    <a:cs typeface="+mn-cs"/>
                  </a:rPr>
                  <a:t>neighbors</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p:sp>
            <p:nvSpPr>
              <p:cNvPr id="6" name="TextBox 5">
                <a:extLst>
                  <a:ext uri="{FF2B5EF4-FFF2-40B4-BE49-F238E27FC236}">
                    <a16:creationId xmlns:a16="http://schemas.microsoft.com/office/drawing/2014/main" id="{50C14269-A56D-DBC5-F711-F4C601A4F5C9}"/>
                  </a:ext>
                </a:extLst>
              </p:cNvPr>
              <p:cNvSpPr txBox="1">
                <a:spLocks noRot="1" noChangeAspect="1" noMove="1" noResize="1" noEditPoints="1" noAdjustHandles="1" noChangeArrowheads="1" noChangeShapeType="1" noTextEdit="1"/>
              </p:cNvSpPr>
              <p:nvPr/>
            </p:nvSpPr>
            <p:spPr>
              <a:xfrm>
                <a:off x="2239702" y="3769750"/>
                <a:ext cx="3859671" cy="2246769"/>
              </a:xfrm>
              <a:prstGeom prst="rect">
                <a:avLst/>
              </a:prstGeom>
              <a:blipFill>
                <a:blip r:embed="rId2"/>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84E2F0D-500A-9512-639E-B84DAB3D7674}"/>
                  </a:ext>
                </a:extLst>
              </p:cNvPr>
              <p:cNvSpPr txBox="1"/>
              <p:nvPr/>
            </p:nvSpPr>
            <p:spPr>
              <a:xfrm>
                <a:off x="6609633" y="3769750"/>
                <a:ext cx="4088155"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node.neighbors</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p:sp>
            <p:nvSpPr>
              <p:cNvPr id="7" name="TextBox 6">
                <a:extLst>
                  <a:ext uri="{FF2B5EF4-FFF2-40B4-BE49-F238E27FC236}">
                    <a16:creationId xmlns:a16="http://schemas.microsoft.com/office/drawing/2014/main" id="{384E2F0D-500A-9512-639E-B84DAB3D7674}"/>
                  </a:ext>
                </a:extLst>
              </p:cNvPr>
              <p:cNvSpPr txBox="1">
                <a:spLocks noRot="1" noChangeAspect="1" noMove="1" noResize="1" noEditPoints="1" noAdjustHandles="1" noChangeArrowheads="1" noChangeShapeType="1" noTextEdit="1"/>
              </p:cNvSpPr>
              <p:nvPr/>
            </p:nvSpPr>
            <p:spPr>
              <a:xfrm>
                <a:off x="6609633" y="3769750"/>
                <a:ext cx="4088155" cy="2246769"/>
              </a:xfrm>
              <a:prstGeom prst="rect">
                <a:avLst/>
              </a:prstGeom>
              <a:blipFill>
                <a:blip r:embed="rId3"/>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p:sp>
        <p:nvSpPr>
          <p:cNvPr id="8" name="TextBox 7">
            <a:extLst>
              <a:ext uri="{FF2B5EF4-FFF2-40B4-BE49-F238E27FC236}">
                <a16:creationId xmlns:a16="http://schemas.microsoft.com/office/drawing/2014/main" id="{64AFC189-0E35-3334-1C8B-BBC791DE3CF2}"/>
              </a:ext>
            </a:extLst>
          </p:cNvPr>
          <p:cNvSpPr txBox="1"/>
          <p:nvPr/>
        </p:nvSpPr>
        <p:spPr>
          <a:xfrm>
            <a:off x="3269975" y="3328908"/>
            <a:ext cx="6222344" cy="369332"/>
          </a:xfrm>
          <a:prstGeom prst="rect">
            <a:avLst/>
          </a:prstGeom>
          <a:noFill/>
        </p:spPr>
        <p:txBody>
          <a:bodyPr wrap="none" rtlCol="0">
            <a:spAutoFit/>
          </a:bodyPr>
          <a:lstStyle/>
          <a:p>
            <a:pPr defTabSz="457200">
              <a:buClrTx/>
              <a:buFontTx/>
              <a:buNone/>
            </a:pPr>
            <a:r>
              <a:rPr lang="en-US" sz="1800" kern="1200" dirty="0">
                <a:solidFill>
                  <a:prstClr val="black"/>
                </a:solidFill>
                <a:latin typeface="Quattrocento Sans" panose="020B0502050000020003" pitchFamily="34" charset="0"/>
                <a:ea typeface="+mn-ea"/>
                <a:cs typeface="+mn-cs"/>
              </a:rPr>
              <a:t>Recall: Binary Tree traversal with DFS</a:t>
            </a:r>
            <a:r>
              <a:rPr lang="en-GB" sz="1800" kern="1200" dirty="0">
                <a:solidFill>
                  <a:prstClr val="black"/>
                </a:solidFill>
                <a:latin typeface="Quattrocento Sans" panose="020B0502050000020003" pitchFamily="34" charset="0"/>
                <a:ea typeface="+mn-ea"/>
                <a:cs typeface="+mn-cs"/>
              </a:rPr>
              <a:t>: pre-order, post-order </a:t>
            </a:r>
            <a:endParaRPr lang="en-SE" sz="1800" kern="1200" dirty="0">
              <a:solidFill>
                <a:prstClr val="black"/>
              </a:solidFill>
              <a:latin typeface="Quattrocento Sans" panose="020B0502050000020003" pitchFamily="34" charset="0"/>
              <a:ea typeface="+mn-ea"/>
              <a:cs typeface="+mn-cs"/>
            </a:endParaRPr>
          </a:p>
        </p:txBody>
      </p:sp>
      <p:sp>
        <p:nvSpPr>
          <p:cNvPr id="9" name="TextBox 8">
            <a:extLst>
              <a:ext uri="{FF2B5EF4-FFF2-40B4-BE49-F238E27FC236}">
                <a16:creationId xmlns:a16="http://schemas.microsoft.com/office/drawing/2014/main" id="{620D448A-83F1-AF17-9810-42F2C5582DC6}"/>
              </a:ext>
            </a:extLst>
          </p:cNvPr>
          <p:cNvSpPr txBox="1"/>
          <p:nvPr/>
        </p:nvSpPr>
        <p:spPr>
          <a:xfrm>
            <a:off x="2966484" y="6082593"/>
            <a:ext cx="7246132" cy="646331"/>
          </a:xfrm>
          <a:prstGeom prst="rect">
            <a:avLst/>
          </a:prstGeom>
          <a:noFill/>
        </p:spPr>
        <p:txBody>
          <a:bodyPr wrap="square" rtlCol="0">
            <a:spAutoFit/>
          </a:bodyPr>
          <a:lstStyle/>
          <a:p>
            <a:pPr defTabSz="457200">
              <a:buClrTx/>
              <a:buFontTx/>
              <a:buNone/>
            </a:pPr>
            <a:r>
              <a:rPr lang="en-US" sz="1800" kern="1200" dirty="0">
                <a:solidFill>
                  <a:prstClr val="black"/>
                </a:solidFill>
                <a:latin typeface="Quattrocento Sans" panose="020B0502050000020003" pitchFamily="34" charset="0"/>
                <a:ea typeface="+mn-ea"/>
                <a:cs typeface="+mn-cs"/>
              </a:rPr>
              <a:t>Graph traversal with DFS</a:t>
            </a:r>
            <a:r>
              <a:rPr lang="en-GB" sz="1800" kern="1200" dirty="0">
                <a:solidFill>
                  <a:prstClr val="black"/>
                </a:solidFill>
                <a:latin typeface="Quattrocento Sans" panose="020B0502050000020003" pitchFamily="34" charset="0"/>
                <a:ea typeface="+mn-ea"/>
                <a:cs typeface="+mn-cs"/>
              </a:rPr>
              <a:t>: pre-order, post-order (for post-order, visit a node during backtrack when all its </a:t>
            </a:r>
            <a:r>
              <a:rPr lang="en-GB" sz="1800" kern="1200" dirty="0" err="1">
                <a:solidFill>
                  <a:prstClr val="black"/>
                </a:solidFill>
                <a:latin typeface="Quattrocento Sans" panose="020B0502050000020003" pitchFamily="34" charset="0"/>
                <a:ea typeface="+mn-ea"/>
                <a:cs typeface="+mn-cs"/>
              </a:rPr>
              <a:t>neighbors</a:t>
            </a:r>
            <a:r>
              <a:rPr lang="en-GB" sz="1800" kern="1200" dirty="0">
                <a:solidFill>
                  <a:prstClr val="black"/>
                </a:solidFill>
                <a:latin typeface="Quattrocento Sans" panose="020B0502050000020003" pitchFamily="34" charset="0"/>
                <a:ea typeface="+mn-ea"/>
                <a:cs typeface="+mn-cs"/>
              </a:rPr>
              <a:t> have been visited) </a:t>
            </a:r>
            <a:endParaRPr lang="en-SE" sz="1800" kern="1200" dirty="0">
              <a:solidFill>
                <a:prstClr val="black"/>
              </a:solidFill>
              <a:latin typeface="Quattrocento Sans" panose="020B0502050000020003" pitchFamily="34" charset="0"/>
              <a:ea typeface="+mn-ea"/>
              <a:cs typeface="+mn-cs"/>
            </a:endParaRPr>
          </a:p>
        </p:txBody>
      </p:sp>
    </p:spTree>
    <p:extLst>
      <p:ext uri="{BB962C8B-B14F-4D97-AF65-F5344CB8AC3E}">
        <p14:creationId xmlns:p14="http://schemas.microsoft.com/office/powerpoint/2010/main" val="232257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D072-FAAB-A741-17DF-FC6E7C26F97C}"/>
              </a:ext>
            </a:extLst>
          </p:cNvPr>
          <p:cNvSpPr>
            <a:spLocks noGrp="1"/>
          </p:cNvSpPr>
          <p:nvPr>
            <p:ph type="title"/>
          </p:nvPr>
        </p:nvSpPr>
        <p:spPr>
          <a:xfrm>
            <a:off x="518594" y="64748"/>
            <a:ext cx="11187000" cy="1014900"/>
          </a:xfrm>
        </p:spPr>
        <p:txBody>
          <a:bodyPr/>
          <a:lstStyle/>
          <a:p>
            <a:r>
              <a:rPr lang="en-GB" dirty="0"/>
              <a:t>DFS Traversal Example I</a:t>
            </a:r>
            <a:endParaRPr lang="en-SE" dirty="0"/>
          </a:p>
        </p:txBody>
      </p:sp>
      <p:sp>
        <p:nvSpPr>
          <p:cNvPr id="3" name="Text Placeholder 2">
            <a:extLst>
              <a:ext uri="{FF2B5EF4-FFF2-40B4-BE49-F238E27FC236}">
                <a16:creationId xmlns:a16="http://schemas.microsoft.com/office/drawing/2014/main" id="{7D8A1BA8-790F-0157-B633-A57386F193B6}"/>
              </a:ext>
            </a:extLst>
          </p:cNvPr>
          <p:cNvSpPr>
            <a:spLocks noGrp="1"/>
          </p:cNvSpPr>
          <p:nvPr>
            <p:ph type="body" idx="1"/>
          </p:nvPr>
        </p:nvSpPr>
        <p:spPr>
          <a:xfrm>
            <a:off x="307477" y="757911"/>
            <a:ext cx="8041210" cy="5850790"/>
          </a:xfrm>
        </p:spPr>
        <p:txBody>
          <a:bodyPr/>
          <a:lstStyle/>
          <a:p>
            <a:r>
              <a:rPr lang="en-GB" sz="1800" dirty="0">
                <a:solidFill>
                  <a:schemeClr val="tx1"/>
                </a:solidFill>
              </a:rPr>
              <a:t>Start from node 0</a:t>
            </a:r>
          </a:p>
          <a:p>
            <a:r>
              <a:rPr lang="en-GB" sz="1800" dirty="0">
                <a:solidFill>
                  <a:schemeClr val="tx1"/>
                </a:solidFill>
              </a:rPr>
              <a:t>Visit nodes 0-&gt;1-&gt;4. Since 4 has no successors, backtrack to 0. </a:t>
            </a:r>
          </a:p>
          <a:p>
            <a:pPr lvl="1"/>
            <a:r>
              <a:rPr lang="en-GB" sz="1600" dirty="0">
                <a:solidFill>
                  <a:schemeClr val="tx1"/>
                </a:solidFill>
              </a:rPr>
              <a:t>Pre-order: (0, 1, 4); post-order: (4, 1)</a:t>
            </a:r>
          </a:p>
          <a:p>
            <a:r>
              <a:rPr lang="en-GB" sz="1800" dirty="0">
                <a:solidFill>
                  <a:schemeClr val="tx1"/>
                </a:solidFill>
              </a:rPr>
              <a:t>Visit node 2. Since 2 has no successors, backtrack to 0</a:t>
            </a:r>
          </a:p>
          <a:p>
            <a:pPr lvl="1"/>
            <a:r>
              <a:rPr lang="en-GB" sz="1600" dirty="0">
                <a:solidFill>
                  <a:schemeClr val="tx1"/>
                </a:solidFill>
              </a:rPr>
              <a:t>Pre-order: (0, 1, 4, 2); post-order: (4, 1, 2)</a:t>
            </a:r>
          </a:p>
          <a:p>
            <a:r>
              <a:rPr lang="en-GB" sz="1800" dirty="0">
                <a:solidFill>
                  <a:schemeClr val="tx1"/>
                </a:solidFill>
              </a:rPr>
              <a:t>Visit node 5. Since 5’s successor 2 has been visited, backtrack to 0. Since all of node 0’s successors have been visited, we visit it in post-order</a:t>
            </a:r>
          </a:p>
          <a:p>
            <a:pPr lvl="1"/>
            <a:r>
              <a:rPr lang="en-GB" sz="1600" dirty="0">
                <a:solidFill>
                  <a:schemeClr val="tx1"/>
                </a:solidFill>
              </a:rPr>
              <a:t>Pre-order: (0, 1, 4, 2, 5); post-order: (4, 1, 2, 5, 0)</a:t>
            </a:r>
          </a:p>
          <a:p>
            <a:r>
              <a:rPr lang="en-GB" sz="1800" dirty="0">
                <a:solidFill>
                  <a:schemeClr val="tx1"/>
                </a:solidFill>
              </a:rPr>
              <a:t>Restart from node 3, visit its successor 6, then backtrack. Since all of node 3’s successors have been visited, we visit it in post-order</a:t>
            </a:r>
          </a:p>
          <a:p>
            <a:pPr lvl="1"/>
            <a:r>
              <a:rPr lang="en-GB" sz="1600" dirty="0">
                <a:solidFill>
                  <a:schemeClr val="tx1"/>
                </a:solidFill>
              </a:rPr>
              <a:t>Pre-order: (0, 1, 4, 2, 5, 3, 6); post-order: (4, 1, 2, 5, 0, 6, 3)</a:t>
            </a:r>
          </a:p>
          <a:p>
            <a:r>
              <a:rPr lang="en-GB" sz="1800" dirty="0">
                <a:solidFill>
                  <a:schemeClr val="tx1"/>
                </a:solidFill>
              </a:rPr>
              <a:t>All nodes and their successors have been visited, so the algorithm terminates. A topological sort corresponding to this post-order is (3, 6, 0, 5, 2, 1, 4)</a:t>
            </a:r>
          </a:p>
          <a:p>
            <a:r>
              <a:rPr lang="en-GB" sz="1800" dirty="0">
                <a:solidFill>
                  <a:schemeClr val="tx1"/>
                </a:solidFill>
              </a:rPr>
              <a:t>A BFS traversal: (0, 2, 5, 1, 4, 3, 6)</a:t>
            </a:r>
          </a:p>
          <a:p>
            <a:r>
              <a:rPr lang="en-GB" sz="1800" dirty="0">
                <a:solidFill>
                  <a:schemeClr val="tx1"/>
                </a:solidFill>
              </a:rPr>
              <a:t>This is one of many possible traversals, e.g., if we start from node 3, then we have the traversals: pre-order: (3, 5, 2, 4, 6, 0, 1); post-order: (2, 5, 4, 3, 1, 0, 6); Topological sort: (6, 0, 1, 3, 4, 5, 2); BFS: (3, 2, 5, 4, 6, 0, 1)</a:t>
            </a:r>
          </a:p>
        </p:txBody>
      </p:sp>
      <p:sp>
        <p:nvSpPr>
          <p:cNvPr id="4" name="object 6">
            <a:extLst>
              <a:ext uri="{FF2B5EF4-FFF2-40B4-BE49-F238E27FC236}">
                <a16:creationId xmlns:a16="http://schemas.microsoft.com/office/drawing/2014/main" id="{C4AB6FC3-FCCD-5A0A-AB6C-0ABCC2D9EA12}"/>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 name="object 7">
            <a:extLst>
              <a:ext uri="{FF2B5EF4-FFF2-40B4-BE49-F238E27FC236}">
                <a16:creationId xmlns:a16="http://schemas.microsoft.com/office/drawing/2014/main" id="{723D60DB-BB44-6CFE-D044-00363D5B5541}"/>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 name="object 8">
            <a:extLst>
              <a:ext uri="{FF2B5EF4-FFF2-40B4-BE49-F238E27FC236}">
                <a16:creationId xmlns:a16="http://schemas.microsoft.com/office/drawing/2014/main" id="{CC885C92-E7B8-CFD5-E04E-064635ED6A1F}"/>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 name="object 9">
            <a:extLst>
              <a:ext uri="{FF2B5EF4-FFF2-40B4-BE49-F238E27FC236}">
                <a16:creationId xmlns:a16="http://schemas.microsoft.com/office/drawing/2014/main" id="{E5C1B743-2767-58AE-5371-625B3150EAC2}"/>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 name="object 10">
            <a:extLst>
              <a:ext uri="{FF2B5EF4-FFF2-40B4-BE49-F238E27FC236}">
                <a16:creationId xmlns:a16="http://schemas.microsoft.com/office/drawing/2014/main" id="{A01C1074-70EC-25D9-5743-BB6C90D2A9A8}"/>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9" name="object 11">
            <a:extLst>
              <a:ext uri="{FF2B5EF4-FFF2-40B4-BE49-F238E27FC236}">
                <a16:creationId xmlns:a16="http://schemas.microsoft.com/office/drawing/2014/main" id="{B048BA56-167A-B75B-EA5C-E6DBF2B1B091}"/>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12">
            <a:extLst>
              <a:ext uri="{FF2B5EF4-FFF2-40B4-BE49-F238E27FC236}">
                <a16:creationId xmlns:a16="http://schemas.microsoft.com/office/drawing/2014/main" id="{DC4E01B2-1462-B7AA-0756-9E46D233E8EC}"/>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13">
            <a:extLst>
              <a:ext uri="{FF2B5EF4-FFF2-40B4-BE49-F238E27FC236}">
                <a16:creationId xmlns:a16="http://schemas.microsoft.com/office/drawing/2014/main" id="{A8482F0E-0CA6-6097-0B74-53828767FF5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14">
            <a:extLst>
              <a:ext uri="{FF2B5EF4-FFF2-40B4-BE49-F238E27FC236}">
                <a16:creationId xmlns:a16="http://schemas.microsoft.com/office/drawing/2014/main" id="{EA118095-7570-1A63-2678-2CBAACD8C2E9}"/>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object 15">
            <a:extLst>
              <a:ext uri="{FF2B5EF4-FFF2-40B4-BE49-F238E27FC236}">
                <a16:creationId xmlns:a16="http://schemas.microsoft.com/office/drawing/2014/main" id="{4A8E2196-DDC1-F5D0-DCD1-A3A55CA66A40}"/>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4" name="object 16">
            <a:extLst>
              <a:ext uri="{FF2B5EF4-FFF2-40B4-BE49-F238E27FC236}">
                <a16:creationId xmlns:a16="http://schemas.microsoft.com/office/drawing/2014/main" id="{AC2D7CAA-DAAF-BD92-E916-3FABF60E3CE1}"/>
              </a:ext>
            </a:extLst>
          </p:cNvPr>
          <p:cNvSpPr/>
          <p:nvPr/>
        </p:nvSpPr>
        <p:spPr>
          <a:xfrm>
            <a:off x="8670974" y="4839477"/>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5" name="object 17">
            <a:extLst>
              <a:ext uri="{FF2B5EF4-FFF2-40B4-BE49-F238E27FC236}">
                <a16:creationId xmlns:a16="http://schemas.microsoft.com/office/drawing/2014/main" id="{28E0D5B6-33BE-4818-35DC-83D68CACE0C1}"/>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6" name="object 18">
            <a:extLst>
              <a:ext uri="{FF2B5EF4-FFF2-40B4-BE49-F238E27FC236}">
                <a16:creationId xmlns:a16="http://schemas.microsoft.com/office/drawing/2014/main" id="{12B44A3D-84B8-53A3-E6FE-152EF17251D3}"/>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7" name="object 19">
            <a:extLst>
              <a:ext uri="{FF2B5EF4-FFF2-40B4-BE49-F238E27FC236}">
                <a16:creationId xmlns:a16="http://schemas.microsoft.com/office/drawing/2014/main" id="{19E87916-ED40-005E-85A1-E4F2D07951CE}"/>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8" name="object 20">
            <a:extLst>
              <a:ext uri="{FF2B5EF4-FFF2-40B4-BE49-F238E27FC236}">
                <a16:creationId xmlns:a16="http://schemas.microsoft.com/office/drawing/2014/main" id="{2842AB55-9A21-502C-7213-07A1648989DF}"/>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9" name="object 21">
            <a:extLst>
              <a:ext uri="{FF2B5EF4-FFF2-40B4-BE49-F238E27FC236}">
                <a16:creationId xmlns:a16="http://schemas.microsoft.com/office/drawing/2014/main" id="{EE629328-AA37-E7D3-8902-4A57243039B9}"/>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0" name="object 22">
            <a:extLst>
              <a:ext uri="{FF2B5EF4-FFF2-40B4-BE49-F238E27FC236}">
                <a16:creationId xmlns:a16="http://schemas.microsoft.com/office/drawing/2014/main" id="{56FCF909-F842-52ED-232A-5FE3D61CA96E}"/>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1" name="object 23">
            <a:extLst>
              <a:ext uri="{FF2B5EF4-FFF2-40B4-BE49-F238E27FC236}">
                <a16:creationId xmlns:a16="http://schemas.microsoft.com/office/drawing/2014/main" id="{23922156-2989-CBDC-811F-746D83F2F1C0}"/>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2" name="object 24">
            <a:extLst>
              <a:ext uri="{FF2B5EF4-FFF2-40B4-BE49-F238E27FC236}">
                <a16:creationId xmlns:a16="http://schemas.microsoft.com/office/drawing/2014/main" id="{5B7BDB25-0915-268C-E307-825A40E06837}"/>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3" name="object 25">
            <a:extLst>
              <a:ext uri="{FF2B5EF4-FFF2-40B4-BE49-F238E27FC236}">
                <a16:creationId xmlns:a16="http://schemas.microsoft.com/office/drawing/2014/main" id="{472F9C88-425D-00C1-75DD-B0172DA0C46D}"/>
              </a:ext>
            </a:extLst>
          </p:cNvPr>
          <p:cNvSpPr/>
          <p:nvPr/>
        </p:nvSpPr>
        <p:spPr>
          <a:xfrm>
            <a:off x="8806062" y="1945615"/>
            <a:ext cx="85725" cy="85725"/>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4" name="object 26">
            <a:extLst>
              <a:ext uri="{FF2B5EF4-FFF2-40B4-BE49-F238E27FC236}">
                <a16:creationId xmlns:a16="http://schemas.microsoft.com/office/drawing/2014/main" id="{CF3D75CF-6676-3A84-2003-782402C6CB89}"/>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5" name="object 27">
            <a:extLst>
              <a:ext uri="{FF2B5EF4-FFF2-40B4-BE49-F238E27FC236}">
                <a16:creationId xmlns:a16="http://schemas.microsoft.com/office/drawing/2014/main" id="{5C7D0358-A9E6-5D19-3BC8-FDDB4CC027B3}"/>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6" name="object 28">
            <a:extLst>
              <a:ext uri="{FF2B5EF4-FFF2-40B4-BE49-F238E27FC236}">
                <a16:creationId xmlns:a16="http://schemas.microsoft.com/office/drawing/2014/main" id="{CE34E548-5485-FE8B-4A3B-EE795778F93B}"/>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7" name="object 29">
            <a:extLst>
              <a:ext uri="{FF2B5EF4-FFF2-40B4-BE49-F238E27FC236}">
                <a16:creationId xmlns:a16="http://schemas.microsoft.com/office/drawing/2014/main" id="{DEBE0242-A06E-FEE0-1EAD-132DE44A8993}"/>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8" name="object 30">
            <a:extLst>
              <a:ext uri="{FF2B5EF4-FFF2-40B4-BE49-F238E27FC236}">
                <a16:creationId xmlns:a16="http://schemas.microsoft.com/office/drawing/2014/main" id="{2E31AA9E-F161-6032-ACAF-66762F077BCC}"/>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9" name="object 31">
            <a:extLst>
              <a:ext uri="{FF2B5EF4-FFF2-40B4-BE49-F238E27FC236}">
                <a16:creationId xmlns:a16="http://schemas.microsoft.com/office/drawing/2014/main" id="{54605289-9D91-640A-BEEC-96FBF63040D9}"/>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0" name="object 32">
            <a:extLst>
              <a:ext uri="{FF2B5EF4-FFF2-40B4-BE49-F238E27FC236}">
                <a16:creationId xmlns:a16="http://schemas.microsoft.com/office/drawing/2014/main" id="{8AB45B90-149F-D141-F616-6805A2109154}"/>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1" name="object 33">
            <a:extLst>
              <a:ext uri="{FF2B5EF4-FFF2-40B4-BE49-F238E27FC236}">
                <a16:creationId xmlns:a16="http://schemas.microsoft.com/office/drawing/2014/main" id="{90E48695-2E64-1C2D-1D78-D291AC577A6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2" name="object 34">
            <a:extLst>
              <a:ext uri="{FF2B5EF4-FFF2-40B4-BE49-F238E27FC236}">
                <a16:creationId xmlns:a16="http://schemas.microsoft.com/office/drawing/2014/main" id="{4146C3B2-394F-CC21-6653-1C6F6CE81380}"/>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3" name="object 35">
            <a:extLst>
              <a:ext uri="{FF2B5EF4-FFF2-40B4-BE49-F238E27FC236}">
                <a16:creationId xmlns:a16="http://schemas.microsoft.com/office/drawing/2014/main" id="{C1D44A9F-8B8A-5F5F-7668-3C94100C2F3A}"/>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4" name="object 36">
            <a:extLst>
              <a:ext uri="{FF2B5EF4-FFF2-40B4-BE49-F238E27FC236}">
                <a16:creationId xmlns:a16="http://schemas.microsoft.com/office/drawing/2014/main" id="{F388D1DB-0ACC-72D8-26FF-A10B39C3A827}"/>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5" name="object 37">
            <a:extLst>
              <a:ext uri="{FF2B5EF4-FFF2-40B4-BE49-F238E27FC236}">
                <a16:creationId xmlns:a16="http://schemas.microsoft.com/office/drawing/2014/main" id="{EC022123-0C54-C015-B655-8C56DF98A97D}"/>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6" name="object 38">
            <a:extLst>
              <a:ext uri="{FF2B5EF4-FFF2-40B4-BE49-F238E27FC236}">
                <a16:creationId xmlns:a16="http://schemas.microsoft.com/office/drawing/2014/main" id="{CF83E4B5-3463-8E9D-980A-8E5161A6B96E}"/>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7" name="object 39">
            <a:extLst>
              <a:ext uri="{FF2B5EF4-FFF2-40B4-BE49-F238E27FC236}">
                <a16:creationId xmlns:a16="http://schemas.microsoft.com/office/drawing/2014/main" id="{5B832B16-63DF-45BB-EA50-4BF7FA56318E}"/>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8" name="object 40">
            <a:extLst>
              <a:ext uri="{FF2B5EF4-FFF2-40B4-BE49-F238E27FC236}">
                <a16:creationId xmlns:a16="http://schemas.microsoft.com/office/drawing/2014/main" id="{E3CD1097-D87C-AEA5-B4B5-EFFE60892EDE}"/>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9" name="object 41">
            <a:extLst>
              <a:ext uri="{FF2B5EF4-FFF2-40B4-BE49-F238E27FC236}">
                <a16:creationId xmlns:a16="http://schemas.microsoft.com/office/drawing/2014/main" id="{C2A76A9B-4451-7BE4-D51C-10DD64605A03}"/>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0" name="object 42">
            <a:extLst>
              <a:ext uri="{FF2B5EF4-FFF2-40B4-BE49-F238E27FC236}">
                <a16:creationId xmlns:a16="http://schemas.microsoft.com/office/drawing/2014/main" id="{A5F5D669-4E44-066E-FD4C-871FC02B376E}"/>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3">
            <a:extLst>
              <a:ext uri="{FF2B5EF4-FFF2-40B4-BE49-F238E27FC236}">
                <a16:creationId xmlns:a16="http://schemas.microsoft.com/office/drawing/2014/main" id="{AAA37FC2-33E4-E361-216E-F8EE2D70EB7C}"/>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4">
            <a:extLst>
              <a:ext uri="{FF2B5EF4-FFF2-40B4-BE49-F238E27FC236}">
                <a16:creationId xmlns:a16="http://schemas.microsoft.com/office/drawing/2014/main" id="{28FF63CA-E06B-B913-E752-C9A1F7AC216E}"/>
              </a:ext>
            </a:extLst>
          </p:cNvPr>
          <p:cNvSpPr txBox="1"/>
          <p:nvPr/>
        </p:nvSpPr>
        <p:spPr>
          <a:xfrm>
            <a:off x="8803195" y="1641465"/>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
        <p:nvSpPr>
          <p:cNvPr id="43" name="object 45">
            <a:extLst>
              <a:ext uri="{FF2B5EF4-FFF2-40B4-BE49-F238E27FC236}">
                <a16:creationId xmlns:a16="http://schemas.microsoft.com/office/drawing/2014/main" id="{0005A101-E136-BD11-9BB3-D70AA9829EED}"/>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6">
            <a:extLst>
              <a:ext uri="{FF2B5EF4-FFF2-40B4-BE49-F238E27FC236}">
                <a16:creationId xmlns:a16="http://schemas.microsoft.com/office/drawing/2014/main" id="{5E25A4EB-3ED5-02EA-39CA-6E628FE337AF}"/>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5" name="object 47">
            <a:extLst>
              <a:ext uri="{FF2B5EF4-FFF2-40B4-BE49-F238E27FC236}">
                <a16:creationId xmlns:a16="http://schemas.microsoft.com/office/drawing/2014/main" id="{2D21F426-359B-6E46-C921-C1EC9ABB1EA2}"/>
              </a:ext>
            </a:extLst>
          </p:cNvPr>
          <p:cNvSpPr txBox="1"/>
          <p:nvPr/>
        </p:nvSpPr>
        <p:spPr>
          <a:xfrm>
            <a:off x="11785711"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1</a:t>
            </a:r>
            <a:endParaRPr sz="1266" kern="1200" dirty="0">
              <a:solidFill>
                <a:prstClr val="black"/>
              </a:solidFill>
              <a:latin typeface="Trebuchet MS"/>
              <a:ea typeface="+mn-ea"/>
              <a:cs typeface="Trebuchet MS"/>
            </a:endParaRPr>
          </a:p>
        </p:txBody>
      </p:sp>
      <p:sp>
        <p:nvSpPr>
          <p:cNvPr id="46" name="object 48">
            <a:extLst>
              <a:ext uri="{FF2B5EF4-FFF2-40B4-BE49-F238E27FC236}">
                <a16:creationId xmlns:a16="http://schemas.microsoft.com/office/drawing/2014/main" id="{C5EDA333-FCEA-3D52-1779-0E6820791217}"/>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9">
            <a:extLst>
              <a:ext uri="{FF2B5EF4-FFF2-40B4-BE49-F238E27FC236}">
                <a16:creationId xmlns:a16="http://schemas.microsoft.com/office/drawing/2014/main" id="{ED7FF9D5-22F2-B2F7-3FF6-84C02744EB3D}"/>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8" name="object 50">
            <a:extLst>
              <a:ext uri="{FF2B5EF4-FFF2-40B4-BE49-F238E27FC236}">
                <a16:creationId xmlns:a16="http://schemas.microsoft.com/office/drawing/2014/main" id="{C0F5E58B-BF91-2B54-FE00-296739854BAB}"/>
              </a:ext>
            </a:extLst>
          </p:cNvPr>
          <p:cNvSpPr txBox="1"/>
          <p:nvPr/>
        </p:nvSpPr>
        <p:spPr>
          <a:xfrm>
            <a:off x="11267789"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4</a:t>
            </a:r>
            <a:endParaRPr sz="1266" kern="1200" dirty="0">
              <a:solidFill>
                <a:prstClr val="black"/>
              </a:solidFill>
              <a:latin typeface="Trebuchet MS"/>
              <a:ea typeface="+mn-ea"/>
              <a:cs typeface="Trebuchet MS"/>
            </a:endParaRPr>
          </a:p>
        </p:txBody>
      </p:sp>
      <p:sp>
        <p:nvSpPr>
          <p:cNvPr id="49" name="object 51">
            <a:extLst>
              <a:ext uri="{FF2B5EF4-FFF2-40B4-BE49-F238E27FC236}">
                <a16:creationId xmlns:a16="http://schemas.microsoft.com/office/drawing/2014/main" id="{04502B80-56C7-F44C-0664-D1815A574859}"/>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2">
            <a:extLst>
              <a:ext uri="{FF2B5EF4-FFF2-40B4-BE49-F238E27FC236}">
                <a16:creationId xmlns:a16="http://schemas.microsoft.com/office/drawing/2014/main" id="{217F0992-11BA-2297-18C2-FEA6A0A4DE6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1" name="object 53">
            <a:extLst>
              <a:ext uri="{FF2B5EF4-FFF2-40B4-BE49-F238E27FC236}">
                <a16:creationId xmlns:a16="http://schemas.microsoft.com/office/drawing/2014/main" id="{CBEE9960-F3E6-ECB9-7B32-1B960900469F}"/>
              </a:ext>
            </a:extLst>
          </p:cNvPr>
          <p:cNvSpPr txBox="1"/>
          <p:nvPr/>
        </p:nvSpPr>
        <p:spPr>
          <a:xfrm>
            <a:off x="10651640"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5</a:t>
            </a:r>
            <a:endParaRPr sz="1266" kern="1200">
              <a:solidFill>
                <a:prstClr val="black"/>
              </a:solidFill>
              <a:latin typeface="Trebuchet MS"/>
              <a:ea typeface="+mn-ea"/>
              <a:cs typeface="Trebuchet MS"/>
            </a:endParaRPr>
          </a:p>
        </p:txBody>
      </p:sp>
      <p:sp>
        <p:nvSpPr>
          <p:cNvPr id="52" name="object 54">
            <a:extLst>
              <a:ext uri="{FF2B5EF4-FFF2-40B4-BE49-F238E27FC236}">
                <a16:creationId xmlns:a16="http://schemas.microsoft.com/office/drawing/2014/main" id="{37180AB7-762D-2EEB-E415-307D69D44B52}"/>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5">
            <a:extLst>
              <a:ext uri="{FF2B5EF4-FFF2-40B4-BE49-F238E27FC236}">
                <a16:creationId xmlns:a16="http://schemas.microsoft.com/office/drawing/2014/main" id="{F1544C29-A3C1-F4A7-2370-38BF065D0816}"/>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4" name="object 56">
            <a:extLst>
              <a:ext uri="{FF2B5EF4-FFF2-40B4-BE49-F238E27FC236}">
                <a16:creationId xmlns:a16="http://schemas.microsoft.com/office/drawing/2014/main" id="{26BF8AD1-BE6E-E97B-439A-C0418B9E807C}"/>
              </a:ext>
            </a:extLst>
          </p:cNvPr>
          <p:cNvSpPr txBox="1"/>
          <p:nvPr/>
        </p:nvSpPr>
        <p:spPr>
          <a:xfrm>
            <a:off x="9419344"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2</a:t>
            </a:r>
            <a:endParaRPr sz="1266" kern="1200">
              <a:solidFill>
                <a:prstClr val="black"/>
              </a:solidFill>
              <a:latin typeface="Trebuchet MS"/>
              <a:ea typeface="+mn-ea"/>
              <a:cs typeface="Trebuchet MS"/>
            </a:endParaRPr>
          </a:p>
        </p:txBody>
      </p:sp>
      <p:sp>
        <p:nvSpPr>
          <p:cNvPr id="55" name="object 57">
            <a:extLst>
              <a:ext uri="{FF2B5EF4-FFF2-40B4-BE49-F238E27FC236}">
                <a16:creationId xmlns:a16="http://schemas.microsoft.com/office/drawing/2014/main" id="{8B43F2D0-815C-259C-01EE-2D56B68C4F44}"/>
              </a:ext>
            </a:extLst>
          </p:cNvPr>
          <p:cNvSpPr/>
          <p:nvPr/>
        </p:nvSpPr>
        <p:spPr>
          <a:xfrm>
            <a:off x="8687752" y="484786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6" name="object 58">
            <a:extLst>
              <a:ext uri="{FF2B5EF4-FFF2-40B4-BE49-F238E27FC236}">
                <a16:creationId xmlns:a16="http://schemas.microsoft.com/office/drawing/2014/main" id="{DD8F7868-39F5-6E6C-20E7-32C7842D62EF}"/>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9">
            <a:extLst>
              <a:ext uri="{FF2B5EF4-FFF2-40B4-BE49-F238E27FC236}">
                <a16:creationId xmlns:a16="http://schemas.microsoft.com/office/drawing/2014/main" id="{AE397F55-B454-8E74-DD54-35A26A435472}"/>
              </a:ext>
            </a:extLst>
          </p:cNvPr>
          <p:cNvSpPr txBox="1"/>
          <p:nvPr/>
        </p:nvSpPr>
        <p:spPr>
          <a:xfrm>
            <a:off x="8786417" y="4892412"/>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6</a:t>
            </a:r>
            <a:endParaRPr sz="1266" kern="1200">
              <a:solidFill>
                <a:prstClr val="black"/>
              </a:solidFill>
              <a:latin typeface="Trebuchet MS"/>
              <a:ea typeface="+mn-ea"/>
              <a:cs typeface="Trebuchet MS"/>
            </a:endParaRPr>
          </a:p>
        </p:txBody>
      </p:sp>
      <p:sp>
        <p:nvSpPr>
          <p:cNvPr id="58" name="object 60">
            <a:extLst>
              <a:ext uri="{FF2B5EF4-FFF2-40B4-BE49-F238E27FC236}">
                <a16:creationId xmlns:a16="http://schemas.microsoft.com/office/drawing/2014/main" id="{B3EC12E8-48F6-AEC2-829E-5BFF331731E4}"/>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61">
            <a:extLst>
              <a:ext uri="{FF2B5EF4-FFF2-40B4-BE49-F238E27FC236}">
                <a16:creationId xmlns:a16="http://schemas.microsoft.com/office/drawing/2014/main" id="{621A9B75-BD66-DE30-5D89-DBFDE2E0D4B1}"/>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0" name="object 62">
            <a:extLst>
              <a:ext uri="{FF2B5EF4-FFF2-40B4-BE49-F238E27FC236}">
                <a16:creationId xmlns:a16="http://schemas.microsoft.com/office/drawing/2014/main" id="{3F7193F9-0DA9-569B-B098-6CBEDE13658E}"/>
              </a:ext>
            </a:extLst>
          </p:cNvPr>
          <p:cNvSpPr txBox="1"/>
          <p:nvPr/>
        </p:nvSpPr>
        <p:spPr>
          <a:xfrm>
            <a:off x="10035492"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3</a:t>
            </a:r>
            <a:endParaRPr sz="1266" kern="1200">
              <a:solidFill>
                <a:prstClr val="black"/>
              </a:solidFill>
              <a:latin typeface="Trebuchet MS"/>
              <a:ea typeface="+mn-ea"/>
              <a:cs typeface="Trebuchet MS"/>
            </a:endParaRPr>
          </a:p>
        </p:txBody>
      </p:sp>
      <p:sp>
        <p:nvSpPr>
          <p:cNvPr id="61" name="object 63">
            <a:extLst>
              <a:ext uri="{FF2B5EF4-FFF2-40B4-BE49-F238E27FC236}">
                <a16:creationId xmlns:a16="http://schemas.microsoft.com/office/drawing/2014/main" id="{7F28C832-6FB0-5300-6063-CDC2C4E60432}"/>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2" name="object 64">
            <a:extLst>
              <a:ext uri="{FF2B5EF4-FFF2-40B4-BE49-F238E27FC236}">
                <a16:creationId xmlns:a16="http://schemas.microsoft.com/office/drawing/2014/main" id="{E6F1C2B5-EDA2-4EB4-B088-19E7A20DDAC3}"/>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3" name="object 65">
            <a:extLst>
              <a:ext uri="{FF2B5EF4-FFF2-40B4-BE49-F238E27FC236}">
                <a16:creationId xmlns:a16="http://schemas.microsoft.com/office/drawing/2014/main" id="{7A033C2F-AF50-4770-FE95-E827ED4D6338}"/>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4" name="object 66">
            <a:extLst>
              <a:ext uri="{FF2B5EF4-FFF2-40B4-BE49-F238E27FC236}">
                <a16:creationId xmlns:a16="http://schemas.microsoft.com/office/drawing/2014/main" id="{7A498FBC-07C3-FBF2-001D-1E2B19292E56}"/>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5" name="object 67">
            <a:extLst>
              <a:ext uri="{FF2B5EF4-FFF2-40B4-BE49-F238E27FC236}">
                <a16:creationId xmlns:a16="http://schemas.microsoft.com/office/drawing/2014/main" id="{A77229A4-62BF-9F8C-1823-BB1CFC280865}"/>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6" name="object 68">
            <a:extLst>
              <a:ext uri="{FF2B5EF4-FFF2-40B4-BE49-F238E27FC236}">
                <a16:creationId xmlns:a16="http://schemas.microsoft.com/office/drawing/2014/main" id="{A6A73FEE-D399-7658-5D30-C33F973FC64D}"/>
              </a:ext>
            </a:extLst>
          </p:cNvPr>
          <p:cNvSpPr/>
          <p:nvPr/>
        </p:nvSpPr>
        <p:spPr>
          <a:xfrm>
            <a:off x="8806062" y="1945615"/>
            <a:ext cx="85725" cy="85725"/>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7" name="object 69">
            <a:extLst>
              <a:ext uri="{FF2B5EF4-FFF2-40B4-BE49-F238E27FC236}">
                <a16:creationId xmlns:a16="http://schemas.microsoft.com/office/drawing/2014/main" id="{CB47D13F-1007-562C-7D62-44BEA62E48E4}"/>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8" name="object 70">
            <a:extLst>
              <a:ext uri="{FF2B5EF4-FFF2-40B4-BE49-F238E27FC236}">
                <a16:creationId xmlns:a16="http://schemas.microsoft.com/office/drawing/2014/main" id="{8576C31A-B88E-D9F8-402F-7ED5D153A1B2}"/>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9" name="object 71">
            <a:extLst>
              <a:ext uri="{FF2B5EF4-FFF2-40B4-BE49-F238E27FC236}">
                <a16:creationId xmlns:a16="http://schemas.microsoft.com/office/drawing/2014/main" id="{597A4002-8B4B-E00E-C2EB-ECCACE09F7F2}"/>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0" name="object 72">
            <a:extLst>
              <a:ext uri="{FF2B5EF4-FFF2-40B4-BE49-F238E27FC236}">
                <a16:creationId xmlns:a16="http://schemas.microsoft.com/office/drawing/2014/main" id="{ABF70D0A-8254-F369-55A0-462F9436B8FE}"/>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1" name="object 73">
            <a:extLst>
              <a:ext uri="{FF2B5EF4-FFF2-40B4-BE49-F238E27FC236}">
                <a16:creationId xmlns:a16="http://schemas.microsoft.com/office/drawing/2014/main" id="{C4AB3444-5057-FEA6-921B-A62E7CD358F7}"/>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2" name="object 74">
            <a:extLst>
              <a:ext uri="{FF2B5EF4-FFF2-40B4-BE49-F238E27FC236}">
                <a16:creationId xmlns:a16="http://schemas.microsoft.com/office/drawing/2014/main" id="{B7481D37-42A1-12BD-314D-AC6CBBFA7986}"/>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3" name="object 75">
            <a:extLst>
              <a:ext uri="{FF2B5EF4-FFF2-40B4-BE49-F238E27FC236}">
                <a16:creationId xmlns:a16="http://schemas.microsoft.com/office/drawing/2014/main" id="{945EF540-E845-2C06-6688-DBC45060B0AC}"/>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4" name="object 76">
            <a:extLst>
              <a:ext uri="{FF2B5EF4-FFF2-40B4-BE49-F238E27FC236}">
                <a16:creationId xmlns:a16="http://schemas.microsoft.com/office/drawing/2014/main" id="{26BAF5B7-AA4B-2725-BFC6-6C430C17A2F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5" name="object 77">
            <a:extLst>
              <a:ext uri="{FF2B5EF4-FFF2-40B4-BE49-F238E27FC236}">
                <a16:creationId xmlns:a16="http://schemas.microsoft.com/office/drawing/2014/main" id="{425A083F-2C71-F0FC-6F67-B4347E7FDC77}"/>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6" name="object 78">
            <a:extLst>
              <a:ext uri="{FF2B5EF4-FFF2-40B4-BE49-F238E27FC236}">
                <a16:creationId xmlns:a16="http://schemas.microsoft.com/office/drawing/2014/main" id="{85BFF970-78F4-AE89-6692-58C6DDEEDE73}"/>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7" name="object 79">
            <a:extLst>
              <a:ext uri="{FF2B5EF4-FFF2-40B4-BE49-F238E27FC236}">
                <a16:creationId xmlns:a16="http://schemas.microsoft.com/office/drawing/2014/main" id="{460A24DA-E397-6577-532F-18AD27A8E14B}"/>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8" name="object 80">
            <a:extLst>
              <a:ext uri="{FF2B5EF4-FFF2-40B4-BE49-F238E27FC236}">
                <a16:creationId xmlns:a16="http://schemas.microsoft.com/office/drawing/2014/main" id="{FB443738-7A68-0068-F455-E84DEEFD4BC9}"/>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9" name="object 81">
            <a:extLst>
              <a:ext uri="{FF2B5EF4-FFF2-40B4-BE49-F238E27FC236}">
                <a16:creationId xmlns:a16="http://schemas.microsoft.com/office/drawing/2014/main" id="{C9579440-340D-AE32-6B29-3CD5DCDDA549}"/>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0" name="object 82">
            <a:extLst>
              <a:ext uri="{FF2B5EF4-FFF2-40B4-BE49-F238E27FC236}">
                <a16:creationId xmlns:a16="http://schemas.microsoft.com/office/drawing/2014/main" id="{88D57285-3241-4F11-A7D8-3CF1DC848780}"/>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1" name="object 83">
            <a:extLst>
              <a:ext uri="{FF2B5EF4-FFF2-40B4-BE49-F238E27FC236}">
                <a16:creationId xmlns:a16="http://schemas.microsoft.com/office/drawing/2014/main" id="{F763A6F9-C2A2-43A6-F2B0-602A5D617636}"/>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2" name="object 84">
            <a:extLst>
              <a:ext uri="{FF2B5EF4-FFF2-40B4-BE49-F238E27FC236}">
                <a16:creationId xmlns:a16="http://schemas.microsoft.com/office/drawing/2014/main" id="{E151F43D-5C60-9B6D-38BB-41DC0DDF0880}"/>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3" name="object 42">
            <a:extLst>
              <a:ext uri="{FF2B5EF4-FFF2-40B4-BE49-F238E27FC236}">
                <a16:creationId xmlns:a16="http://schemas.microsoft.com/office/drawing/2014/main" id="{237FAF14-A38A-DC2E-7FDD-39D228A0CFFD}"/>
              </a:ext>
            </a:extLst>
          </p:cNvPr>
          <p:cNvSpPr/>
          <p:nvPr/>
        </p:nvSpPr>
        <p:spPr>
          <a:xfrm>
            <a:off x="8681690" y="15682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object 47">
            <a:extLst>
              <a:ext uri="{FF2B5EF4-FFF2-40B4-BE49-F238E27FC236}">
                <a16:creationId xmlns:a16="http://schemas.microsoft.com/office/drawing/2014/main" id="{DED9E18F-7442-A4DF-A17C-1032E68CC057}"/>
              </a:ext>
            </a:extLst>
          </p:cNvPr>
          <p:cNvSpPr txBox="1"/>
          <p:nvPr/>
        </p:nvSpPr>
        <p:spPr>
          <a:xfrm>
            <a:off x="8815706" y="1661118"/>
            <a:ext cx="119658" cy="203814"/>
          </a:xfrm>
          <a:prstGeom prst="rect">
            <a:avLst/>
          </a:prstGeom>
        </p:spPr>
        <p:txBody>
          <a:bodyPr vert="horz" wrap="square" lIns="0" tIns="8930" rIns="0" bIns="0" rtlCol="0">
            <a:spAutoFit/>
          </a:bodyPr>
          <a:lstStyle/>
          <a:p>
            <a:pPr marL="8929" defTabSz="457200">
              <a:spcBef>
                <a:spcPts val="70"/>
              </a:spcBef>
              <a:buClrTx/>
              <a:buFontTx/>
              <a:buNone/>
            </a:pPr>
            <a:r>
              <a:rPr lang="en-GB"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Tree>
    <p:extLst>
      <p:ext uri="{BB962C8B-B14F-4D97-AF65-F5344CB8AC3E}">
        <p14:creationId xmlns:p14="http://schemas.microsoft.com/office/powerpoint/2010/main" val="51694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dissolve">
                                      <p:cBhvr>
                                        <p:cTn id="58" dur="500"/>
                                        <p:tgtEl>
                                          <p:spTgt spid="21"/>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dissolve">
                                      <p:cBhvr>
                                        <p:cTn id="64" dur="500"/>
                                        <p:tgtEl>
                                          <p:spTgt spid="2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dissolve">
                                      <p:cBhvr>
                                        <p:cTn id="67" dur="500"/>
                                        <p:tgtEl>
                                          <p:spTgt spid="2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dissolve">
                                      <p:cBhvr>
                                        <p:cTn id="70" dur="500"/>
                                        <p:tgtEl>
                                          <p:spTgt spid="2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dissolve">
                                      <p:cBhvr>
                                        <p:cTn id="73" dur="500"/>
                                        <p:tgtEl>
                                          <p:spTgt spid="2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dissolve">
                                      <p:cBhvr>
                                        <p:cTn id="76" dur="500"/>
                                        <p:tgtEl>
                                          <p:spTgt spid="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dissolve">
                                      <p:cBhvr>
                                        <p:cTn id="79" dur="500"/>
                                        <p:tgtEl>
                                          <p:spTgt spid="2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dissolve">
                                      <p:cBhvr>
                                        <p:cTn id="82" dur="500"/>
                                        <p:tgtEl>
                                          <p:spTgt spid="2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dissolve">
                                      <p:cBhvr>
                                        <p:cTn id="85" dur="500"/>
                                        <p:tgtEl>
                                          <p:spTgt spid="30"/>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dissolve">
                                      <p:cBhvr>
                                        <p:cTn id="88" dur="500"/>
                                        <p:tgtEl>
                                          <p:spTgt spid="31"/>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dissolve">
                                      <p:cBhvr>
                                        <p:cTn id="91" dur="500"/>
                                        <p:tgtEl>
                                          <p:spTgt spid="32"/>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dissolve">
                                      <p:cBhvr>
                                        <p:cTn id="94" dur="500"/>
                                        <p:tgtEl>
                                          <p:spTgt spid="33"/>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dissolve">
                                      <p:cBhvr>
                                        <p:cTn id="97" dur="500"/>
                                        <p:tgtEl>
                                          <p:spTgt spid="3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dissolve">
                                      <p:cBhvr>
                                        <p:cTn id="100" dur="500"/>
                                        <p:tgtEl>
                                          <p:spTgt spid="3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500"/>
                                        <p:tgtEl>
                                          <p:spTgt spid="3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500"/>
                                        <p:tgtEl>
                                          <p:spTgt spid="3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dissolve">
                                      <p:cBhvr>
                                        <p:cTn id="109" dur="500"/>
                                        <p:tgtEl>
                                          <p:spTgt spid="3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dissolve">
                                      <p:cBhvr>
                                        <p:cTn id="112" dur="500"/>
                                        <p:tgtEl>
                                          <p:spTgt spid="3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dissolve">
                                      <p:cBhvr>
                                        <p:cTn id="115" dur="500"/>
                                        <p:tgtEl>
                                          <p:spTgt spid="4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dissolve">
                                      <p:cBhvr>
                                        <p:cTn id="118" dur="500"/>
                                        <p:tgtEl>
                                          <p:spTgt spid="4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dissolve">
                                      <p:cBhvr>
                                        <p:cTn id="121" dur="500"/>
                                        <p:tgtEl>
                                          <p:spTgt spid="4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dissolve">
                                      <p:cBhvr>
                                        <p:cTn id="124" dur="500"/>
                                        <p:tgtEl>
                                          <p:spTgt spid="4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dissolve">
                                      <p:cBhvr>
                                        <p:cTn id="127" dur="500"/>
                                        <p:tgtEl>
                                          <p:spTgt spid="4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5"/>
                                        </p:tgtEl>
                                        <p:attrNameLst>
                                          <p:attrName>style.visibility</p:attrName>
                                        </p:attrNameLst>
                                      </p:cBhvr>
                                      <p:to>
                                        <p:strVal val="visible"/>
                                      </p:to>
                                    </p:set>
                                    <p:animEffect transition="in" filter="dissolve">
                                      <p:cBhvr>
                                        <p:cTn id="130" dur="500"/>
                                        <p:tgtEl>
                                          <p:spTgt spid="4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dissolve">
                                      <p:cBhvr>
                                        <p:cTn id="133" dur="500"/>
                                        <p:tgtEl>
                                          <p:spTgt spid="4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47"/>
                                        </p:tgtEl>
                                        <p:attrNameLst>
                                          <p:attrName>style.visibility</p:attrName>
                                        </p:attrNameLst>
                                      </p:cBhvr>
                                      <p:to>
                                        <p:strVal val="visible"/>
                                      </p:to>
                                    </p:set>
                                    <p:animEffect transition="in" filter="dissolve">
                                      <p:cBhvr>
                                        <p:cTn id="136" dur="500"/>
                                        <p:tgtEl>
                                          <p:spTgt spid="4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dissolve">
                                      <p:cBhvr>
                                        <p:cTn id="139" dur="500"/>
                                        <p:tgtEl>
                                          <p:spTgt spid="4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dissolve">
                                      <p:cBhvr>
                                        <p:cTn id="142" dur="500"/>
                                        <p:tgtEl>
                                          <p:spTgt spid="4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1"/>
                                        </p:tgtEl>
                                        <p:attrNameLst>
                                          <p:attrName>style.visibility</p:attrName>
                                        </p:attrNameLst>
                                      </p:cBhvr>
                                      <p:to>
                                        <p:strVal val="visible"/>
                                      </p:to>
                                    </p:set>
                                    <p:animEffect transition="in" filter="dissolve">
                                      <p:cBhvr>
                                        <p:cTn id="148" dur="500"/>
                                        <p:tgtEl>
                                          <p:spTgt spid="51"/>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2"/>
                                        </p:tgtEl>
                                        <p:attrNameLst>
                                          <p:attrName>style.visibility</p:attrName>
                                        </p:attrNameLst>
                                      </p:cBhvr>
                                      <p:to>
                                        <p:strVal val="visible"/>
                                      </p:to>
                                    </p:set>
                                    <p:animEffect transition="in" filter="dissolve">
                                      <p:cBhvr>
                                        <p:cTn id="151" dur="500"/>
                                        <p:tgtEl>
                                          <p:spTgt spid="52"/>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53"/>
                                        </p:tgtEl>
                                        <p:attrNameLst>
                                          <p:attrName>style.visibility</p:attrName>
                                        </p:attrNameLst>
                                      </p:cBhvr>
                                      <p:to>
                                        <p:strVal val="visible"/>
                                      </p:to>
                                    </p:set>
                                    <p:animEffect transition="in" filter="dissolve">
                                      <p:cBhvr>
                                        <p:cTn id="154" dur="500"/>
                                        <p:tgtEl>
                                          <p:spTgt spid="53"/>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54"/>
                                        </p:tgtEl>
                                        <p:attrNameLst>
                                          <p:attrName>style.visibility</p:attrName>
                                        </p:attrNameLst>
                                      </p:cBhvr>
                                      <p:to>
                                        <p:strVal val="visible"/>
                                      </p:to>
                                    </p:set>
                                    <p:animEffect transition="in" filter="dissolve">
                                      <p:cBhvr>
                                        <p:cTn id="157" dur="500"/>
                                        <p:tgtEl>
                                          <p:spTgt spid="54"/>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5"/>
                                        </p:tgtEl>
                                        <p:attrNameLst>
                                          <p:attrName>style.visibility</p:attrName>
                                        </p:attrNameLst>
                                      </p:cBhvr>
                                      <p:to>
                                        <p:strVal val="visible"/>
                                      </p:to>
                                    </p:set>
                                    <p:animEffect transition="in" filter="dissolve">
                                      <p:cBhvr>
                                        <p:cTn id="160" dur="500"/>
                                        <p:tgtEl>
                                          <p:spTgt spid="55"/>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animEffect transition="in" filter="dissolve">
                                      <p:cBhvr>
                                        <p:cTn id="163" dur="500"/>
                                        <p:tgtEl>
                                          <p:spTgt spid="56"/>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57"/>
                                        </p:tgtEl>
                                        <p:attrNameLst>
                                          <p:attrName>style.visibility</p:attrName>
                                        </p:attrNameLst>
                                      </p:cBhvr>
                                      <p:to>
                                        <p:strVal val="visible"/>
                                      </p:to>
                                    </p:set>
                                    <p:animEffect transition="in" filter="dissolve">
                                      <p:cBhvr>
                                        <p:cTn id="166" dur="500"/>
                                        <p:tgtEl>
                                          <p:spTgt spid="57"/>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58"/>
                                        </p:tgtEl>
                                        <p:attrNameLst>
                                          <p:attrName>style.visibility</p:attrName>
                                        </p:attrNameLst>
                                      </p:cBhvr>
                                      <p:to>
                                        <p:strVal val="visible"/>
                                      </p:to>
                                    </p:set>
                                    <p:animEffect transition="in" filter="dissolve">
                                      <p:cBhvr>
                                        <p:cTn id="169" dur="500"/>
                                        <p:tgtEl>
                                          <p:spTgt spid="58"/>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dissolve">
                                      <p:cBhvr>
                                        <p:cTn id="172" dur="500"/>
                                        <p:tgtEl>
                                          <p:spTgt spid="59"/>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60"/>
                                        </p:tgtEl>
                                        <p:attrNameLst>
                                          <p:attrName>style.visibility</p:attrName>
                                        </p:attrNameLst>
                                      </p:cBhvr>
                                      <p:to>
                                        <p:strVal val="visible"/>
                                      </p:to>
                                    </p:set>
                                    <p:animEffect transition="in" filter="dissolve">
                                      <p:cBhvr>
                                        <p:cTn id="175" dur="500"/>
                                        <p:tgtEl>
                                          <p:spTgt spid="60"/>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61"/>
                                        </p:tgtEl>
                                        <p:attrNameLst>
                                          <p:attrName>style.visibility</p:attrName>
                                        </p:attrNameLst>
                                      </p:cBhvr>
                                      <p:to>
                                        <p:strVal val="visible"/>
                                      </p:to>
                                    </p:set>
                                    <p:animEffect transition="in" filter="dissolve">
                                      <p:cBhvr>
                                        <p:cTn id="178" dur="500"/>
                                        <p:tgtEl>
                                          <p:spTgt spid="61"/>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62"/>
                                        </p:tgtEl>
                                        <p:attrNameLst>
                                          <p:attrName>style.visibility</p:attrName>
                                        </p:attrNameLst>
                                      </p:cBhvr>
                                      <p:to>
                                        <p:strVal val="visible"/>
                                      </p:to>
                                    </p:set>
                                    <p:animEffect transition="in" filter="dissolve">
                                      <p:cBhvr>
                                        <p:cTn id="181" dur="500"/>
                                        <p:tgtEl>
                                          <p:spTgt spid="62"/>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63"/>
                                        </p:tgtEl>
                                        <p:attrNameLst>
                                          <p:attrName>style.visibility</p:attrName>
                                        </p:attrNameLst>
                                      </p:cBhvr>
                                      <p:to>
                                        <p:strVal val="visible"/>
                                      </p:to>
                                    </p:set>
                                    <p:animEffect transition="in" filter="dissolve">
                                      <p:cBhvr>
                                        <p:cTn id="184" dur="500"/>
                                        <p:tgtEl>
                                          <p:spTgt spid="63"/>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64"/>
                                        </p:tgtEl>
                                        <p:attrNameLst>
                                          <p:attrName>style.visibility</p:attrName>
                                        </p:attrNameLst>
                                      </p:cBhvr>
                                      <p:to>
                                        <p:strVal val="visible"/>
                                      </p:to>
                                    </p:set>
                                    <p:animEffect transition="in" filter="dissolve">
                                      <p:cBhvr>
                                        <p:cTn id="187" dur="500"/>
                                        <p:tgtEl>
                                          <p:spTgt spid="64"/>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65"/>
                                        </p:tgtEl>
                                        <p:attrNameLst>
                                          <p:attrName>style.visibility</p:attrName>
                                        </p:attrNameLst>
                                      </p:cBhvr>
                                      <p:to>
                                        <p:strVal val="visible"/>
                                      </p:to>
                                    </p:set>
                                    <p:animEffect transition="in" filter="dissolve">
                                      <p:cBhvr>
                                        <p:cTn id="190" dur="500"/>
                                        <p:tgtEl>
                                          <p:spTgt spid="6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66"/>
                                        </p:tgtEl>
                                        <p:attrNameLst>
                                          <p:attrName>style.visibility</p:attrName>
                                        </p:attrNameLst>
                                      </p:cBhvr>
                                      <p:to>
                                        <p:strVal val="visible"/>
                                      </p:to>
                                    </p:set>
                                    <p:animEffect transition="in" filter="dissolve">
                                      <p:cBhvr>
                                        <p:cTn id="193" dur="500"/>
                                        <p:tgtEl>
                                          <p:spTgt spid="6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67"/>
                                        </p:tgtEl>
                                        <p:attrNameLst>
                                          <p:attrName>style.visibility</p:attrName>
                                        </p:attrNameLst>
                                      </p:cBhvr>
                                      <p:to>
                                        <p:strVal val="visible"/>
                                      </p:to>
                                    </p:set>
                                    <p:animEffect transition="in" filter="dissolve">
                                      <p:cBhvr>
                                        <p:cTn id="196" dur="500"/>
                                        <p:tgtEl>
                                          <p:spTgt spid="67"/>
                                        </p:tgtEl>
                                      </p:cBhvr>
                                    </p:animEffect>
                                  </p:childTnLst>
                                </p:cTn>
                              </p:par>
                              <p:par>
                                <p:cTn id="197" presetID="9" presetClass="entr" presetSubtype="0" fill="hold" grpId="0" nodeType="withEffect">
                                  <p:stCondLst>
                                    <p:cond delay="0"/>
                                  </p:stCondLst>
                                  <p:childTnLst>
                                    <p:set>
                                      <p:cBhvr>
                                        <p:cTn id="198" dur="1" fill="hold">
                                          <p:stCondLst>
                                            <p:cond delay="0"/>
                                          </p:stCondLst>
                                        </p:cTn>
                                        <p:tgtEl>
                                          <p:spTgt spid="68"/>
                                        </p:tgtEl>
                                        <p:attrNameLst>
                                          <p:attrName>style.visibility</p:attrName>
                                        </p:attrNameLst>
                                      </p:cBhvr>
                                      <p:to>
                                        <p:strVal val="visible"/>
                                      </p:to>
                                    </p:set>
                                    <p:animEffect transition="in" filter="dissolve">
                                      <p:cBhvr>
                                        <p:cTn id="199" dur="500"/>
                                        <p:tgtEl>
                                          <p:spTgt spid="68"/>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69"/>
                                        </p:tgtEl>
                                        <p:attrNameLst>
                                          <p:attrName>style.visibility</p:attrName>
                                        </p:attrNameLst>
                                      </p:cBhvr>
                                      <p:to>
                                        <p:strVal val="visible"/>
                                      </p:to>
                                    </p:set>
                                    <p:animEffect transition="in" filter="dissolve">
                                      <p:cBhvr>
                                        <p:cTn id="202" dur="500"/>
                                        <p:tgtEl>
                                          <p:spTgt spid="69"/>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70"/>
                                        </p:tgtEl>
                                        <p:attrNameLst>
                                          <p:attrName>style.visibility</p:attrName>
                                        </p:attrNameLst>
                                      </p:cBhvr>
                                      <p:to>
                                        <p:strVal val="visible"/>
                                      </p:to>
                                    </p:set>
                                    <p:animEffect transition="in" filter="dissolve">
                                      <p:cBhvr>
                                        <p:cTn id="205" dur="500"/>
                                        <p:tgtEl>
                                          <p:spTgt spid="70"/>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71"/>
                                        </p:tgtEl>
                                        <p:attrNameLst>
                                          <p:attrName>style.visibility</p:attrName>
                                        </p:attrNameLst>
                                      </p:cBhvr>
                                      <p:to>
                                        <p:strVal val="visible"/>
                                      </p:to>
                                    </p:set>
                                    <p:animEffect transition="in" filter="dissolve">
                                      <p:cBhvr>
                                        <p:cTn id="208" dur="500"/>
                                        <p:tgtEl>
                                          <p:spTgt spid="71"/>
                                        </p:tgtEl>
                                      </p:cBhvr>
                                    </p:animEffect>
                                  </p:childTnLst>
                                </p:cTn>
                              </p:par>
                              <p:par>
                                <p:cTn id="209" presetID="9" presetClass="entr" presetSubtype="0" fill="hold" grpId="0" nodeType="withEffect">
                                  <p:stCondLst>
                                    <p:cond delay="0"/>
                                  </p:stCondLst>
                                  <p:childTnLst>
                                    <p:set>
                                      <p:cBhvr>
                                        <p:cTn id="210" dur="1" fill="hold">
                                          <p:stCondLst>
                                            <p:cond delay="0"/>
                                          </p:stCondLst>
                                        </p:cTn>
                                        <p:tgtEl>
                                          <p:spTgt spid="72"/>
                                        </p:tgtEl>
                                        <p:attrNameLst>
                                          <p:attrName>style.visibility</p:attrName>
                                        </p:attrNameLst>
                                      </p:cBhvr>
                                      <p:to>
                                        <p:strVal val="visible"/>
                                      </p:to>
                                    </p:set>
                                    <p:animEffect transition="in" filter="dissolve">
                                      <p:cBhvr>
                                        <p:cTn id="211" dur="500"/>
                                        <p:tgtEl>
                                          <p:spTgt spid="72"/>
                                        </p:tgtEl>
                                      </p:cBhvr>
                                    </p:animEffect>
                                  </p:childTnLst>
                                </p:cTn>
                              </p:par>
                              <p:par>
                                <p:cTn id="212" presetID="9" presetClass="entr" presetSubtype="0" fill="hold" grpId="0" nodeType="withEffect">
                                  <p:stCondLst>
                                    <p:cond delay="0"/>
                                  </p:stCondLst>
                                  <p:childTnLst>
                                    <p:set>
                                      <p:cBhvr>
                                        <p:cTn id="213" dur="1" fill="hold">
                                          <p:stCondLst>
                                            <p:cond delay="0"/>
                                          </p:stCondLst>
                                        </p:cTn>
                                        <p:tgtEl>
                                          <p:spTgt spid="73"/>
                                        </p:tgtEl>
                                        <p:attrNameLst>
                                          <p:attrName>style.visibility</p:attrName>
                                        </p:attrNameLst>
                                      </p:cBhvr>
                                      <p:to>
                                        <p:strVal val="visible"/>
                                      </p:to>
                                    </p:set>
                                    <p:animEffect transition="in" filter="dissolve">
                                      <p:cBhvr>
                                        <p:cTn id="214" dur="500"/>
                                        <p:tgtEl>
                                          <p:spTgt spid="73"/>
                                        </p:tgtEl>
                                      </p:cBhvr>
                                    </p:animEffect>
                                  </p:childTnLst>
                                </p:cTn>
                              </p:par>
                              <p:par>
                                <p:cTn id="215" presetID="9" presetClass="entr" presetSubtype="0" fill="hold" grpId="0" nodeType="withEffect">
                                  <p:stCondLst>
                                    <p:cond delay="0"/>
                                  </p:stCondLst>
                                  <p:childTnLst>
                                    <p:set>
                                      <p:cBhvr>
                                        <p:cTn id="216" dur="1" fill="hold">
                                          <p:stCondLst>
                                            <p:cond delay="0"/>
                                          </p:stCondLst>
                                        </p:cTn>
                                        <p:tgtEl>
                                          <p:spTgt spid="74"/>
                                        </p:tgtEl>
                                        <p:attrNameLst>
                                          <p:attrName>style.visibility</p:attrName>
                                        </p:attrNameLst>
                                      </p:cBhvr>
                                      <p:to>
                                        <p:strVal val="visible"/>
                                      </p:to>
                                    </p:set>
                                    <p:animEffect transition="in" filter="dissolve">
                                      <p:cBhvr>
                                        <p:cTn id="217" dur="500"/>
                                        <p:tgtEl>
                                          <p:spTgt spid="74"/>
                                        </p:tgtEl>
                                      </p:cBhvr>
                                    </p:animEffect>
                                  </p:childTnLst>
                                </p:cTn>
                              </p:par>
                              <p:par>
                                <p:cTn id="218" presetID="9" presetClass="entr" presetSubtype="0"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dissolve">
                                      <p:cBhvr>
                                        <p:cTn id="220" dur="500"/>
                                        <p:tgtEl>
                                          <p:spTgt spid="75"/>
                                        </p:tgtEl>
                                      </p:cBhvr>
                                    </p:animEffect>
                                  </p:childTnLst>
                                </p:cTn>
                              </p:par>
                              <p:par>
                                <p:cTn id="221" presetID="9" presetClass="entr" presetSubtype="0" fill="hold" grpId="0" nodeType="withEffect">
                                  <p:stCondLst>
                                    <p:cond delay="0"/>
                                  </p:stCondLst>
                                  <p:childTnLst>
                                    <p:set>
                                      <p:cBhvr>
                                        <p:cTn id="222" dur="1" fill="hold">
                                          <p:stCondLst>
                                            <p:cond delay="0"/>
                                          </p:stCondLst>
                                        </p:cTn>
                                        <p:tgtEl>
                                          <p:spTgt spid="76"/>
                                        </p:tgtEl>
                                        <p:attrNameLst>
                                          <p:attrName>style.visibility</p:attrName>
                                        </p:attrNameLst>
                                      </p:cBhvr>
                                      <p:to>
                                        <p:strVal val="visible"/>
                                      </p:to>
                                    </p:set>
                                    <p:animEffect transition="in" filter="dissolve">
                                      <p:cBhvr>
                                        <p:cTn id="223" dur="500"/>
                                        <p:tgtEl>
                                          <p:spTgt spid="76"/>
                                        </p:tgtEl>
                                      </p:cBhvr>
                                    </p:animEffect>
                                  </p:childTnLst>
                                </p:cTn>
                              </p:par>
                              <p:par>
                                <p:cTn id="224" presetID="9" presetClass="entr" presetSubtype="0" fill="hold" grpId="0" nodeType="withEffect">
                                  <p:stCondLst>
                                    <p:cond delay="0"/>
                                  </p:stCondLst>
                                  <p:childTnLst>
                                    <p:set>
                                      <p:cBhvr>
                                        <p:cTn id="225" dur="1" fill="hold">
                                          <p:stCondLst>
                                            <p:cond delay="0"/>
                                          </p:stCondLst>
                                        </p:cTn>
                                        <p:tgtEl>
                                          <p:spTgt spid="77"/>
                                        </p:tgtEl>
                                        <p:attrNameLst>
                                          <p:attrName>style.visibility</p:attrName>
                                        </p:attrNameLst>
                                      </p:cBhvr>
                                      <p:to>
                                        <p:strVal val="visible"/>
                                      </p:to>
                                    </p:set>
                                    <p:animEffect transition="in" filter="dissolve">
                                      <p:cBhvr>
                                        <p:cTn id="226" dur="500"/>
                                        <p:tgtEl>
                                          <p:spTgt spid="77"/>
                                        </p:tgtEl>
                                      </p:cBhvr>
                                    </p:animEffect>
                                  </p:childTnLst>
                                </p:cTn>
                              </p:par>
                              <p:par>
                                <p:cTn id="227" presetID="9" presetClass="entr" presetSubtype="0" fill="hold" grpId="0" nodeType="withEffect">
                                  <p:stCondLst>
                                    <p:cond delay="0"/>
                                  </p:stCondLst>
                                  <p:childTnLst>
                                    <p:set>
                                      <p:cBhvr>
                                        <p:cTn id="228" dur="1" fill="hold">
                                          <p:stCondLst>
                                            <p:cond delay="0"/>
                                          </p:stCondLst>
                                        </p:cTn>
                                        <p:tgtEl>
                                          <p:spTgt spid="78"/>
                                        </p:tgtEl>
                                        <p:attrNameLst>
                                          <p:attrName>style.visibility</p:attrName>
                                        </p:attrNameLst>
                                      </p:cBhvr>
                                      <p:to>
                                        <p:strVal val="visible"/>
                                      </p:to>
                                    </p:set>
                                    <p:animEffect transition="in" filter="dissolve">
                                      <p:cBhvr>
                                        <p:cTn id="229" dur="500"/>
                                        <p:tgtEl>
                                          <p:spTgt spid="78"/>
                                        </p:tgtEl>
                                      </p:cBhvr>
                                    </p:animEffect>
                                  </p:childTnLst>
                                </p:cTn>
                              </p:par>
                              <p:par>
                                <p:cTn id="230" presetID="9" presetClass="entr" presetSubtype="0" fill="hold" grpId="0" nodeType="withEffect">
                                  <p:stCondLst>
                                    <p:cond delay="0"/>
                                  </p:stCondLst>
                                  <p:childTnLst>
                                    <p:set>
                                      <p:cBhvr>
                                        <p:cTn id="231" dur="1" fill="hold">
                                          <p:stCondLst>
                                            <p:cond delay="0"/>
                                          </p:stCondLst>
                                        </p:cTn>
                                        <p:tgtEl>
                                          <p:spTgt spid="79"/>
                                        </p:tgtEl>
                                        <p:attrNameLst>
                                          <p:attrName>style.visibility</p:attrName>
                                        </p:attrNameLst>
                                      </p:cBhvr>
                                      <p:to>
                                        <p:strVal val="visible"/>
                                      </p:to>
                                    </p:set>
                                    <p:animEffect transition="in" filter="dissolve">
                                      <p:cBhvr>
                                        <p:cTn id="232" dur="500"/>
                                        <p:tgtEl>
                                          <p:spTgt spid="79"/>
                                        </p:tgtEl>
                                      </p:cBhvr>
                                    </p:animEffect>
                                  </p:childTnLst>
                                </p:cTn>
                              </p:par>
                              <p:par>
                                <p:cTn id="233" presetID="9" presetClass="entr" presetSubtype="0" fill="hold" grpId="0" nodeType="withEffect">
                                  <p:stCondLst>
                                    <p:cond delay="0"/>
                                  </p:stCondLst>
                                  <p:childTnLst>
                                    <p:set>
                                      <p:cBhvr>
                                        <p:cTn id="234" dur="1" fill="hold">
                                          <p:stCondLst>
                                            <p:cond delay="0"/>
                                          </p:stCondLst>
                                        </p:cTn>
                                        <p:tgtEl>
                                          <p:spTgt spid="80"/>
                                        </p:tgtEl>
                                        <p:attrNameLst>
                                          <p:attrName>style.visibility</p:attrName>
                                        </p:attrNameLst>
                                      </p:cBhvr>
                                      <p:to>
                                        <p:strVal val="visible"/>
                                      </p:to>
                                    </p:set>
                                    <p:animEffect transition="in" filter="dissolve">
                                      <p:cBhvr>
                                        <p:cTn id="235" dur="500"/>
                                        <p:tgtEl>
                                          <p:spTgt spid="80"/>
                                        </p:tgtEl>
                                      </p:cBhvr>
                                    </p:animEffect>
                                  </p:childTnLst>
                                </p:cTn>
                              </p:par>
                              <p:par>
                                <p:cTn id="236" presetID="9" presetClass="entr" presetSubtype="0" fill="hold" grpId="0" nodeType="withEffect">
                                  <p:stCondLst>
                                    <p:cond delay="0"/>
                                  </p:stCondLst>
                                  <p:childTnLst>
                                    <p:set>
                                      <p:cBhvr>
                                        <p:cTn id="237" dur="1" fill="hold">
                                          <p:stCondLst>
                                            <p:cond delay="0"/>
                                          </p:stCondLst>
                                        </p:cTn>
                                        <p:tgtEl>
                                          <p:spTgt spid="81"/>
                                        </p:tgtEl>
                                        <p:attrNameLst>
                                          <p:attrName>style.visibility</p:attrName>
                                        </p:attrNameLst>
                                      </p:cBhvr>
                                      <p:to>
                                        <p:strVal val="visible"/>
                                      </p:to>
                                    </p:set>
                                    <p:animEffect transition="in" filter="dissolve">
                                      <p:cBhvr>
                                        <p:cTn id="238" dur="500"/>
                                        <p:tgtEl>
                                          <p:spTgt spid="81"/>
                                        </p:tgtEl>
                                      </p:cBhvr>
                                    </p:animEffect>
                                  </p:childTnLst>
                                </p:cTn>
                              </p:par>
                              <p:par>
                                <p:cTn id="239" presetID="9" presetClass="entr" presetSubtype="0" fill="hold" grpId="0" nodeType="withEffect">
                                  <p:stCondLst>
                                    <p:cond delay="0"/>
                                  </p:stCondLst>
                                  <p:childTnLst>
                                    <p:set>
                                      <p:cBhvr>
                                        <p:cTn id="240" dur="1" fill="hold">
                                          <p:stCondLst>
                                            <p:cond delay="0"/>
                                          </p:stCondLst>
                                        </p:cTn>
                                        <p:tgtEl>
                                          <p:spTgt spid="82"/>
                                        </p:tgtEl>
                                        <p:attrNameLst>
                                          <p:attrName>style.visibility</p:attrName>
                                        </p:attrNameLst>
                                      </p:cBhvr>
                                      <p:to>
                                        <p:strVal val="visible"/>
                                      </p:to>
                                    </p:set>
                                    <p:animEffect transition="in" filter="dissolve">
                                      <p:cBhvr>
                                        <p:cTn id="241" dur="500"/>
                                        <p:tgtEl>
                                          <p:spTgt spid="82"/>
                                        </p:tgtEl>
                                      </p:cBhvr>
                                    </p:animEffect>
                                  </p:childTnLst>
                                </p:cTn>
                              </p:par>
                            </p:childTnLst>
                          </p:cTn>
                        </p:par>
                      </p:childTnLst>
                    </p:cTn>
                  </p:par>
                  <p:par>
                    <p:cTn id="242" fill="hold">
                      <p:stCondLst>
                        <p:cond delay="indefinite"/>
                      </p:stCondLst>
                      <p:childTnLst>
                        <p:par>
                          <p:cTn id="243" fill="hold">
                            <p:stCondLst>
                              <p:cond delay="0"/>
                            </p:stCondLst>
                            <p:childTnLst>
                              <p:par>
                                <p:cTn id="244" presetID="1" presetClass="emph" presetSubtype="2" fill="hold" nodeType="clickEffect">
                                  <p:stCondLst>
                                    <p:cond delay="0"/>
                                  </p:stCondLst>
                                  <p:childTnLst>
                                    <p:animClr clrSpc="rgb" dir="cw">
                                      <p:cBhvr>
                                        <p:cTn id="245" dur="2000" fill="hold"/>
                                        <p:tgtEl>
                                          <p:spTgt spid="40"/>
                                        </p:tgtEl>
                                        <p:attrNameLst>
                                          <p:attrName>fillcolor</p:attrName>
                                        </p:attrNameLst>
                                      </p:cBhvr>
                                      <p:to>
                                        <a:schemeClr val="accent2"/>
                                      </p:to>
                                    </p:animClr>
                                    <p:set>
                                      <p:cBhvr>
                                        <p:cTn id="246" dur="2000" fill="hold"/>
                                        <p:tgtEl>
                                          <p:spTgt spid="40"/>
                                        </p:tgtEl>
                                        <p:attrNameLst>
                                          <p:attrName>fill.type</p:attrName>
                                        </p:attrNameLst>
                                      </p:cBhvr>
                                      <p:to>
                                        <p:strVal val="solid"/>
                                      </p:to>
                                    </p:set>
                                    <p:set>
                                      <p:cBhvr>
                                        <p:cTn id="247" dur="2000" fill="hold"/>
                                        <p:tgtEl>
                                          <p:spTgt spid="40"/>
                                        </p:tgtEl>
                                        <p:attrNameLst>
                                          <p:attrName>fill.on</p:attrName>
                                        </p:attrNameLst>
                                      </p:cBhvr>
                                      <p:to>
                                        <p:strVal val="true"/>
                                      </p:to>
                                    </p:set>
                                  </p:childTnLst>
                                </p:cTn>
                              </p:par>
                            </p:childTnLst>
                          </p:cTn>
                        </p:par>
                      </p:childTnLst>
                    </p:cTn>
                  </p:par>
                  <p:par>
                    <p:cTn id="248" fill="hold">
                      <p:stCondLst>
                        <p:cond delay="indefinite"/>
                      </p:stCondLst>
                      <p:childTnLst>
                        <p:par>
                          <p:cTn id="249" fill="hold">
                            <p:stCondLst>
                              <p:cond delay="0"/>
                            </p:stCondLst>
                            <p:childTnLst>
                              <p:par>
                                <p:cTn id="250" presetID="7" presetClass="emph" presetSubtype="2" fill="hold" nodeType="clickEffect">
                                  <p:stCondLst>
                                    <p:cond delay="0"/>
                                  </p:stCondLst>
                                  <p:childTnLst>
                                    <p:animClr clrSpc="rgb" dir="cw">
                                      <p:cBhvr>
                                        <p:cTn id="251" dur="2000" fill="hold"/>
                                        <p:tgtEl>
                                          <p:spTgt spid="75"/>
                                        </p:tgtEl>
                                        <p:attrNameLst>
                                          <p:attrName>stroke.color</p:attrName>
                                        </p:attrNameLst>
                                      </p:cBhvr>
                                      <p:to>
                                        <a:schemeClr val="accent2"/>
                                      </p:to>
                                    </p:animClr>
                                    <p:set>
                                      <p:cBhvr>
                                        <p:cTn id="252" dur="2000" fill="hold"/>
                                        <p:tgtEl>
                                          <p:spTgt spid="75"/>
                                        </p:tgtEl>
                                        <p:attrNameLst>
                                          <p:attrName>stroke.on</p:attrName>
                                        </p:attrNameLst>
                                      </p:cBhvr>
                                      <p:to>
                                        <p:strVal val="true"/>
                                      </p:to>
                                    </p:set>
                                  </p:childTnLst>
                                </p:cTn>
                              </p:par>
                              <p:par>
                                <p:cTn id="253" presetID="1" presetClass="emph" presetSubtype="2" fill="hold" nodeType="withEffect">
                                  <p:stCondLst>
                                    <p:cond delay="0"/>
                                  </p:stCondLst>
                                  <p:childTnLst>
                                    <p:animClr clrSpc="rgb" dir="cw">
                                      <p:cBhvr>
                                        <p:cTn id="254" dur="2000" fill="hold"/>
                                        <p:tgtEl>
                                          <p:spTgt spid="76"/>
                                        </p:tgtEl>
                                        <p:attrNameLst>
                                          <p:attrName>fillcolor</p:attrName>
                                        </p:attrNameLst>
                                      </p:cBhvr>
                                      <p:to>
                                        <a:schemeClr val="accent2"/>
                                      </p:to>
                                    </p:animClr>
                                    <p:set>
                                      <p:cBhvr>
                                        <p:cTn id="255" dur="2000" fill="hold"/>
                                        <p:tgtEl>
                                          <p:spTgt spid="76"/>
                                        </p:tgtEl>
                                        <p:attrNameLst>
                                          <p:attrName>fill.type</p:attrName>
                                        </p:attrNameLst>
                                      </p:cBhvr>
                                      <p:to>
                                        <p:strVal val="solid"/>
                                      </p:to>
                                    </p:set>
                                    <p:set>
                                      <p:cBhvr>
                                        <p:cTn id="256" dur="2000" fill="hold"/>
                                        <p:tgtEl>
                                          <p:spTgt spid="76"/>
                                        </p:tgtEl>
                                        <p:attrNameLst>
                                          <p:attrName>fill.on</p:attrName>
                                        </p:attrNameLst>
                                      </p:cBhvr>
                                      <p:to>
                                        <p:strVal val="true"/>
                                      </p:to>
                                    </p:se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43"/>
                                        </p:tgtEl>
                                        <p:attrNameLst>
                                          <p:attrName>fillcolor</p:attrName>
                                        </p:attrNameLst>
                                      </p:cBhvr>
                                      <p:to>
                                        <a:schemeClr val="accent2"/>
                                      </p:to>
                                    </p:animClr>
                                    <p:set>
                                      <p:cBhvr>
                                        <p:cTn id="261" dur="2000" fill="hold"/>
                                        <p:tgtEl>
                                          <p:spTgt spid="43"/>
                                        </p:tgtEl>
                                        <p:attrNameLst>
                                          <p:attrName>fill.type</p:attrName>
                                        </p:attrNameLst>
                                      </p:cBhvr>
                                      <p:to>
                                        <p:strVal val="solid"/>
                                      </p:to>
                                    </p:set>
                                    <p:set>
                                      <p:cBhvr>
                                        <p:cTn id="262" dur="2000" fill="hold"/>
                                        <p:tgtEl>
                                          <p:spTgt spid="43"/>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63"/>
                                        </p:tgtEl>
                                        <p:attrNameLst>
                                          <p:attrName>stroke.color</p:attrName>
                                        </p:attrNameLst>
                                      </p:cBhvr>
                                      <p:to>
                                        <a:schemeClr val="accent2"/>
                                      </p:to>
                                    </p:animClr>
                                    <p:set>
                                      <p:cBhvr>
                                        <p:cTn id="267" dur="2000" fill="hold"/>
                                        <p:tgtEl>
                                          <p:spTgt spid="63"/>
                                        </p:tgtEl>
                                        <p:attrNameLst>
                                          <p:attrName>stroke.on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64"/>
                                        </p:tgtEl>
                                        <p:attrNameLst>
                                          <p:attrName>fillcolor</p:attrName>
                                        </p:attrNameLst>
                                      </p:cBhvr>
                                      <p:to>
                                        <a:schemeClr val="accent2"/>
                                      </p:to>
                                    </p:animClr>
                                    <p:set>
                                      <p:cBhvr>
                                        <p:cTn id="270" dur="2000" fill="hold"/>
                                        <p:tgtEl>
                                          <p:spTgt spid="64"/>
                                        </p:tgtEl>
                                        <p:attrNameLst>
                                          <p:attrName>fill.type</p:attrName>
                                        </p:attrNameLst>
                                      </p:cBhvr>
                                      <p:to>
                                        <p:strVal val="solid"/>
                                      </p:to>
                                    </p:set>
                                    <p:set>
                                      <p:cBhvr>
                                        <p:cTn id="271" dur="2000" fill="hold"/>
                                        <p:tgtEl>
                                          <p:spTgt spid="64"/>
                                        </p:tgtEl>
                                        <p:attrNameLst>
                                          <p:attrName>fill.on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1" presetClass="emph" presetSubtype="2" fill="hold" nodeType="clickEffect">
                                  <p:stCondLst>
                                    <p:cond delay="0"/>
                                  </p:stCondLst>
                                  <p:childTnLst>
                                    <p:animClr clrSpc="rgb" dir="cw">
                                      <p:cBhvr>
                                        <p:cTn id="275" dur="2000" fill="hold"/>
                                        <p:tgtEl>
                                          <p:spTgt spid="46"/>
                                        </p:tgtEl>
                                        <p:attrNameLst>
                                          <p:attrName>fillcolor</p:attrName>
                                        </p:attrNameLst>
                                      </p:cBhvr>
                                      <p:to>
                                        <a:schemeClr val="accent2"/>
                                      </p:to>
                                    </p:animClr>
                                    <p:set>
                                      <p:cBhvr>
                                        <p:cTn id="276" dur="2000" fill="hold"/>
                                        <p:tgtEl>
                                          <p:spTgt spid="46"/>
                                        </p:tgtEl>
                                        <p:attrNameLst>
                                          <p:attrName>fill.type</p:attrName>
                                        </p:attrNameLst>
                                      </p:cBhvr>
                                      <p:to>
                                        <p:strVal val="solid"/>
                                      </p:to>
                                    </p:set>
                                    <p:set>
                                      <p:cBhvr>
                                        <p:cTn id="277" dur="2000" fill="hold"/>
                                        <p:tgtEl>
                                          <p:spTgt spid="46"/>
                                        </p:tgtEl>
                                        <p:attrNameLst>
                                          <p:attrName>fill.on</p:attrName>
                                        </p:attrNameLst>
                                      </p:cBhvr>
                                      <p:to>
                                        <p:strVal val="true"/>
                                      </p:to>
                                    </p:set>
                                  </p:childTnLst>
                                </p:cTn>
                              </p:par>
                            </p:childTnLst>
                          </p:cTn>
                        </p:par>
                      </p:childTnLst>
                    </p:cTn>
                  </p:par>
                  <p:par>
                    <p:cTn id="278" fill="hold">
                      <p:stCondLst>
                        <p:cond delay="indefinite"/>
                      </p:stCondLst>
                      <p:childTnLst>
                        <p:par>
                          <p:cTn id="279" fill="hold">
                            <p:stCondLst>
                              <p:cond delay="0"/>
                            </p:stCondLst>
                            <p:childTnLst>
                              <p:par>
                                <p:cTn id="280" presetID="7" presetClass="emph" presetSubtype="2" fill="hold" nodeType="clickEffect">
                                  <p:stCondLst>
                                    <p:cond delay="0"/>
                                  </p:stCondLst>
                                  <p:childTnLst>
                                    <p:animClr clrSpc="rgb" dir="cw">
                                      <p:cBhvr>
                                        <p:cTn id="281" dur="2000" fill="hold"/>
                                        <p:tgtEl>
                                          <p:spTgt spid="69"/>
                                        </p:tgtEl>
                                        <p:attrNameLst>
                                          <p:attrName>stroke.color</p:attrName>
                                        </p:attrNameLst>
                                      </p:cBhvr>
                                      <p:to>
                                        <a:schemeClr val="accent2"/>
                                      </p:to>
                                    </p:animClr>
                                    <p:set>
                                      <p:cBhvr>
                                        <p:cTn id="282" dur="2000" fill="hold"/>
                                        <p:tgtEl>
                                          <p:spTgt spid="69"/>
                                        </p:tgtEl>
                                        <p:attrNameLst>
                                          <p:attrName>stroke.on</p:attrName>
                                        </p:attrNameLst>
                                      </p:cBhvr>
                                      <p:to>
                                        <p:strVal val="true"/>
                                      </p:to>
                                    </p:set>
                                  </p:childTnLst>
                                </p:cTn>
                              </p:par>
                              <p:par>
                                <p:cTn id="283" presetID="1" presetClass="emph" presetSubtype="2" fill="hold" nodeType="withEffect">
                                  <p:stCondLst>
                                    <p:cond delay="0"/>
                                  </p:stCondLst>
                                  <p:childTnLst>
                                    <p:animClr clrSpc="rgb" dir="cw">
                                      <p:cBhvr>
                                        <p:cTn id="284" dur="2000" fill="hold"/>
                                        <p:tgtEl>
                                          <p:spTgt spid="70"/>
                                        </p:tgtEl>
                                        <p:attrNameLst>
                                          <p:attrName>fillcolor</p:attrName>
                                        </p:attrNameLst>
                                      </p:cBhvr>
                                      <p:to>
                                        <a:schemeClr val="accent2"/>
                                      </p:to>
                                    </p:animClr>
                                    <p:set>
                                      <p:cBhvr>
                                        <p:cTn id="285" dur="2000" fill="hold"/>
                                        <p:tgtEl>
                                          <p:spTgt spid="70"/>
                                        </p:tgtEl>
                                        <p:attrNameLst>
                                          <p:attrName>fill.type</p:attrName>
                                        </p:attrNameLst>
                                      </p:cBhvr>
                                      <p:to>
                                        <p:strVal val="solid"/>
                                      </p:to>
                                    </p:set>
                                    <p:set>
                                      <p:cBhvr>
                                        <p:cTn id="286" dur="2000" fill="hold"/>
                                        <p:tgtEl>
                                          <p:spTgt spid="70"/>
                                        </p:tgtEl>
                                        <p:attrNameLst>
                                          <p:attrName>fill.on</p:attrName>
                                        </p:attrNameLst>
                                      </p:cBhvr>
                                      <p:to>
                                        <p:strVal val="true"/>
                                      </p:to>
                                    </p:set>
                                  </p:childTnLst>
                                </p:cTn>
                              </p:par>
                            </p:childTnLst>
                          </p:cTn>
                        </p:par>
                      </p:childTnLst>
                    </p:cTn>
                  </p:par>
                  <p:par>
                    <p:cTn id="287" fill="hold">
                      <p:stCondLst>
                        <p:cond delay="indefinite"/>
                      </p:stCondLst>
                      <p:childTnLst>
                        <p:par>
                          <p:cTn id="288" fill="hold">
                            <p:stCondLst>
                              <p:cond delay="0"/>
                            </p:stCondLst>
                            <p:childTnLst>
                              <p:par>
                                <p:cTn id="289" presetID="1" presetClass="emph" presetSubtype="2" fill="hold" nodeType="clickEffect">
                                  <p:stCondLst>
                                    <p:cond delay="0"/>
                                  </p:stCondLst>
                                  <p:childTnLst>
                                    <p:animClr clrSpc="rgb" dir="cw">
                                      <p:cBhvr>
                                        <p:cTn id="290" dur="2000" fill="hold"/>
                                        <p:tgtEl>
                                          <p:spTgt spid="52"/>
                                        </p:tgtEl>
                                        <p:attrNameLst>
                                          <p:attrName>fillcolor</p:attrName>
                                        </p:attrNameLst>
                                      </p:cBhvr>
                                      <p:to>
                                        <a:schemeClr val="accent2"/>
                                      </p:to>
                                    </p:animClr>
                                    <p:set>
                                      <p:cBhvr>
                                        <p:cTn id="291" dur="2000" fill="hold"/>
                                        <p:tgtEl>
                                          <p:spTgt spid="52"/>
                                        </p:tgtEl>
                                        <p:attrNameLst>
                                          <p:attrName>fill.type</p:attrName>
                                        </p:attrNameLst>
                                      </p:cBhvr>
                                      <p:to>
                                        <p:strVal val="solid"/>
                                      </p:to>
                                    </p:set>
                                    <p:set>
                                      <p:cBhvr>
                                        <p:cTn id="292" dur="2000" fill="hold"/>
                                        <p:tgtEl>
                                          <p:spTgt spid="52"/>
                                        </p:tgtEl>
                                        <p:attrNameLst>
                                          <p:attrName>fill.on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7" presetClass="emph" presetSubtype="2" fill="hold" nodeType="clickEffect">
                                  <p:stCondLst>
                                    <p:cond delay="0"/>
                                  </p:stCondLst>
                                  <p:childTnLst>
                                    <p:animClr clrSpc="rgb" dir="cw">
                                      <p:cBhvr>
                                        <p:cTn id="296" dur="2000" fill="hold"/>
                                        <p:tgtEl>
                                          <p:spTgt spid="67"/>
                                        </p:tgtEl>
                                        <p:attrNameLst>
                                          <p:attrName>stroke.color</p:attrName>
                                        </p:attrNameLst>
                                      </p:cBhvr>
                                      <p:to>
                                        <a:schemeClr val="accent2"/>
                                      </p:to>
                                    </p:animClr>
                                    <p:set>
                                      <p:cBhvr>
                                        <p:cTn id="297" dur="2000" fill="hold"/>
                                        <p:tgtEl>
                                          <p:spTgt spid="67"/>
                                        </p:tgtEl>
                                        <p:attrNameLst>
                                          <p:attrName>stroke.on</p:attrName>
                                        </p:attrNameLst>
                                      </p:cBhvr>
                                      <p:to>
                                        <p:strVal val="true"/>
                                      </p:to>
                                    </p:set>
                                  </p:childTnLst>
                                </p:cTn>
                              </p:par>
                              <p:par>
                                <p:cTn id="298" presetID="1" presetClass="emph" presetSubtype="2" fill="hold" nodeType="withEffect">
                                  <p:stCondLst>
                                    <p:cond delay="0"/>
                                  </p:stCondLst>
                                  <p:childTnLst>
                                    <p:animClr clrSpc="rgb" dir="cw">
                                      <p:cBhvr>
                                        <p:cTn id="299" dur="2000" fill="hold"/>
                                        <p:tgtEl>
                                          <p:spTgt spid="68"/>
                                        </p:tgtEl>
                                        <p:attrNameLst>
                                          <p:attrName>fillcolor</p:attrName>
                                        </p:attrNameLst>
                                      </p:cBhvr>
                                      <p:to>
                                        <a:schemeClr val="accent2"/>
                                      </p:to>
                                    </p:animClr>
                                    <p:set>
                                      <p:cBhvr>
                                        <p:cTn id="300" dur="2000" fill="hold"/>
                                        <p:tgtEl>
                                          <p:spTgt spid="68"/>
                                        </p:tgtEl>
                                        <p:attrNameLst>
                                          <p:attrName>fill.type</p:attrName>
                                        </p:attrNameLst>
                                      </p:cBhvr>
                                      <p:to>
                                        <p:strVal val="solid"/>
                                      </p:to>
                                    </p:set>
                                    <p:set>
                                      <p:cBhvr>
                                        <p:cTn id="301" dur="2000" fill="hold"/>
                                        <p:tgtEl>
                                          <p:spTgt spid="68"/>
                                        </p:tgtEl>
                                        <p:attrNameLst>
                                          <p:attrName>fill.on</p:attrName>
                                        </p:attrNameLst>
                                      </p:cBhvr>
                                      <p:to>
                                        <p:strVal val="true"/>
                                      </p:to>
                                    </p:set>
                                  </p:childTnLst>
                                </p:cTn>
                              </p:par>
                            </p:childTnLst>
                          </p:cTn>
                        </p:par>
                      </p:childTnLst>
                    </p:cTn>
                  </p:par>
                  <p:par>
                    <p:cTn id="302" fill="hold">
                      <p:stCondLst>
                        <p:cond delay="indefinite"/>
                      </p:stCondLst>
                      <p:childTnLst>
                        <p:par>
                          <p:cTn id="303" fill="hold">
                            <p:stCondLst>
                              <p:cond delay="0"/>
                            </p:stCondLst>
                            <p:childTnLst>
                              <p:par>
                                <p:cTn id="304" presetID="1" presetClass="emph" presetSubtype="2" fill="hold" nodeType="clickEffect">
                                  <p:stCondLst>
                                    <p:cond delay="0"/>
                                  </p:stCondLst>
                                  <p:childTnLst>
                                    <p:animClr clrSpc="rgb" dir="cw">
                                      <p:cBhvr>
                                        <p:cTn id="305" dur="2000" fill="hold"/>
                                        <p:tgtEl>
                                          <p:spTgt spid="49"/>
                                        </p:tgtEl>
                                        <p:attrNameLst>
                                          <p:attrName>fillcolor</p:attrName>
                                        </p:attrNameLst>
                                      </p:cBhvr>
                                      <p:to>
                                        <a:schemeClr val="accent2"/>
                                      </p:to>
                                    </p:animClr>
                                    <p:set>
                                      <p:cBhvr>
                                        <p:cTn id="306" dur="2000" fill="hold"/>
                                        <p:tgtEl>
                                          <p:spTgt spid="49"/>
                                        </p:tgtEl>
                                        <p:attrNameLst>
                                          <p:attrName>fill.type</p:attrName>
                                        </p:attrNameLst>
                                      </p:cBhvr>
                                      <p:to>
                                        <p:strVal val="solid"/>
                                      </p:to>
                                    </p:set>
                                    <p:set>
                                      <p:cBhvr>
                                        <p:cTn id="307" dur="2000" fill="hold"/>
                                        <p:tgtEl>
                                          <p:spTgt spid="49"/>
                                        </p:tgtEl>
                                        <p:attrNameLst>
                                          <p:attrName>fill.on</p:attrName>
                                        </p:attrNameLst>
                                      </p:cBhvr>
                                      <p:to>
                                        <p:strVal val="true"/>
                                      </p:to>
                                    </p:set>
                                  </p:childTnLst>
                                </p:cTn>
                              </p:par>
                              <p:par>
                                <p:cTn id="308" presetID="9" presetClass="entr" presetSubtype="0" fill="hold" grpId="0" nodeType="withEffect">
                                  <p:stCondLst>
                                    <p:cond delay="0"/>
                                  </p:stCondLst>
                                  <p:childTnLst>
                                    <p:set>
                                      <p:cBhvr>
                                        <p:cTn id="309" dur="1" fill="hold">
                                          <p:stCondLst>
                                            <p:cond delay="0"/>
                                          </p:stCondLst>
                                        </p:cTn>
                                        <p:tgtEl>
                                          <p:spTgt spid="83"/>
                                        </p:tgtEl>
                                        <p:attrNameLst>
                                          <p:attrName>style.visibility</p:attrName>
                                        </p:attrNameLst>
                                      </p:cBhvr>
                                      <p:to>
                                        <p:strVal val="visible"/>
                                      </p:to>
                                    </p:set>
                                    <p:animEffect transition="in" filter="dissolve">
                                      <p:cBhvr>
                                        <p:cTn id="310" dur="500"/>
                                        <p:tgtEl>
                                          <p:spTgt spid="83"/>
                                        </p:tgtEl>
                                      </p:cBhvr>
                                    </p:animEffect>
                                  </p:childTnLst>
                                </p:cTn>
                              </p:par>
                            </p:childTnLst>
                          </p:cTn>
                        </p:par>
                      </p:childTnLst>
                    </p:cTn>
                  </p:par>
                  <p:par>
                    <p:cTn id="311" fill="hold">
                      <p:stCondLst>
                        <p:cond delay="indefinite"/>
                      </p:stCondLst>
                      <p:childTnLst>
                        <p:par>
                          <p:cTn id="312" fill="hold">
                            <p:stCondLst>
                              <p:cond delay="0"/>
                            </p:stCondLst>
                            <p:childTnLst>
                              <p:par>
                                <p:cTn id="313" presetID="1" presetClass="emph" presetSubtype="2" fill="hold" nodeType="clickEffect">
                                  <p:stCondLst>
                                    <p:cond delay="0"/>
                                  </p:stCondLst>
                                  <p:childTnLst>
                                    <p:animClr clrSpc="rgb" dir="cw">
                                      <p:cBhvr>
                                        <p:cTn id="314" dur="2000" fill="hold"/>
                                        <p:tgtEl>
                                          <p:spTgt spid="83"/>
                                        </p:tgtEl>
                                        <p:attrNameLst>
                                          <p:attrName>fillcolor</p:attrName>
                                        </p:attrNameLst>
                                      </p:cBhvr>
                                      <p:to>
                                        <a:schemeClr val="accent2"/>
                                      </p:to>
                                    </p:animClr>
                                    <p:set>
                                      <p:cBhvr>
                                        <p:cTn id="315" dur="2000" fill="hold"/>
                                        <p:tgtEl>
                                          <p:spTgt spid="83"/>
                                        </p:tgtEl>
                                        <p:attrNameLst>
                                          <p:attrName>fill.type</p:attrName>
                                        </p:attrNameLst>
                                      </p:cBhvr>
                                      <p:to>
                                        <p:strVal val="solid"/>
                                      </p:to>
                                    </p:set>
                                    <p:set>
                                      <p:cBhvr>
                                        <p:cTn id="316" dur="2000" fill="hold"/>
                                        <p:tgtEl>
                                          <p:spTgt spid="83"/>
                                        </p:tgtEl>
                                        <p:attrNameLst>
                                          <p:attrName>fill.on</p:attrName>
                                        </p:attrNameLst>
                                      </p:cBhvr>
                                      <p:to>
                                        <p:strVal val="true"/>
                                      </p:to>
                                    </p:set>
                                  </p:childTnLst>
                                </p:cTn>
                              </p:par>
                              <p:par>
                                <p:cTn id="317" presetID="9" presetClass="entr" presetSubtype="0" fill="hold" grpId="0" nodeType="withEffect">
                                  <p:stCondLst>
                                    <p:cond delay="0"/>
                                  </p:stCondLst>
                                  <p:childTnLst>
                                    <p:set>
                                      <p:cBhvr>
                                        <p:cTn id="318" dur="1" fill="hold">
                                          <p:stCondLst>
                                            <p:cond delay="0"/>
                                          </p:stCondLst>
                                        </p:cTn>
                                        <p:tgtEl>
                                          <p:spTgt spid="84"/>
                                        </p:tgtEl>
                                        <p:attrNameLst>
                                          <p:attrName>style.visibility</p:attrName>
                                        </p:attrNameLst>
                                      </p:cBhvr>
                                      <p:to>
                                        <p:strVal val="visible"/>
                                      </p:to>
                                    </p:set>
                                    <p:animEffect transition="in" filter="dissolve">
                                      <p:cBhvr>
                                        <p:cTn id="319" dur="500"/>
                                        <p:tgtEl>
                                          <p:spTgt spid="84"/>
                                        </p:tgtEl>
                                      </p:cBhvr>
                                    </p:animEffect>
                                  </p:childTnLst>
                                </p:cTn>
                              </p:par>
                            </p:childTnLst>
                          </p:cTn>
                        </p:par>
                      </p:childTnLst>
                    </p:cTn>
                  </p:par>
                  <p:par>
                    <p:cTn id="320" fill="hold">
                      <p:stCondLst>
                        <p:cond delay="indefinite"/>
                      </p:stCondLst>
                      <p:childTnLst>
                        <p:par>
                          <p:cTn id="321" fill="hold">
                            <p:stCondLst>
                              <p:cond delay="0"/>
                            </p:stCondLst>
                            <p:childTnLst>
                              <p:par>
                                <p:cTn id="322" presetID="1" presetClass="emph" presetSubtype="2" fill="hold" nodeType="clickEffect">
                                  <p:stCondLst>
                                    <p:cond delay="0"/>
                                  </p:stCondLst>
                                  <p:childTnLst>
                                    <p:animClr clrSpc="rgb" dir="cw">
                                      <p:cBhvr>
                                        <p:cTn id="323" dur="2000" fill="hold"/>
                                        <p:tgtEl>
                                          <p:spTgt spid="58"/>
                                        </p:tgtEl>
                                        <p:attrNameLst>
                                          <p:attrName>fillcolor</p:attrName>
                                        </p:attrNameLst>
                                      </p:cBhvr>
                                      <p:to>
                                        <a:schemeClr val="accent2"/>
                                      </p:to>
                                    </p:animClr>
                                    <p:set>
                                      <p:cBhvr>
                                        <p:cTn id="324" dur="2000" fill="hold"/>
                                        <p:tgtEl>
                                          <p:spTgt spid="58"/>
                                        </p:tgtEl>
                                        <p:attrNameLst>
                                          <p:attrName>fill.type</p:attrName>
                                        </p:attrNameLst>
                                      </p:cBhvr>
                                      <p:to>
                                        <p:strVal val="solid"/>
                                      </p:to>
                                    </p:set>
                                    <p:set>
                                      <p:cBhvr>
                                        <p:cTn id="325" dur="2000" fill="hold"/>
                                        <p:tgtEl>
                                          <p:spTgt spid="58"/>
                                        </p:tgtEl>
                                        <p:attrNameLst>
                                          <p:attrName>fill.on</p:attrName>
                                        </p:attrNameLst>
                                      </p:cBhvr>
                                      <p:to>
                                        <p:strVal val="true"/>
                                      </p:to>
                                    </p:se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73"/>
                                        </p:tgtEl>
                                        <p:attrNameLst>
                                          <p:attrName>stroke.color</p:attrName>
                                        </p:attrNameLst>
                                      </p:cBhvr>
                                      <p:to>
                                        <a:schemeClr val="accent2"/>
                                      </p:to>
                                    </p:animClr>
                                    <p:set>
                                      <p:cBhvr>
                                        <p:cTn id="330" dur="2000" fill="hold"/>
                                        <p:tgtEl>
                                          <p:spTgt spid="73"/>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74"/>
                                        </p:tgtEl>
                                        <p:attrNameLst>
                                          <p:attrName>fillcolor</p:attrName>
                                        </p:attrNameLst>
                                      </p:cBhvr>
                                      <p:to>
                                        <a:schemeClr val="accent2"/>
                                      </p:to>
                                    </p:animClr>
                                    <p:set>
                                      <p:cBhvr>
                                        <p:cTn id="333" dur="2000" fill="hold"/>
                                        <p:tgtEl>
                                          <p:spTgt spid="74"/>
                                        </p:tgtEl>
                                        <p:attrNameLst>
                                          <p:attrName>fill.type</p:attrName>
                                        </p:attrNameLst>
                                      </p:cBhvr>
                                      <p:to>
                                        <p:strVal val="solid"/>
                                      </p:to>
                                    </p:set>
                                    <p:set>
                                      <p:cBhvr>
                                        <p:cTn id="334" dur="2000" fill="hold"/>
                                        <p:tgtEl>
                                          <p:spTgt spid="74"/>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56"/>
                                        </p:tgtEl>
                                        <p:attrNameLst>
                                          <p:attrName>fillcolor</p:attrName>
                                        </p:attrNameLst>
                                      </p:cBhvr>
                                      <p:to>
                                        <a:schemeClr val="accent2"/>
                                      </p:to>
                                    </p:animClr>
                                    <p:set>
                                      <p:cBhvr>
                                        <p:cTn id="339" dur="2000" fill="hold"/>
                                        <p:tgtEl>
                                          <p:spTgt spid="56"/>
                                        </p:tgtEl>
                                        <p:attrNameLst>
                                          <p:attrName>fill.type</p:attrName>
                                        </p:attrNameLst>
                                      </p:cBhvr>
                                      <p:to>
                                        <p:strVal val="solid"/>
                                      </p:to>
                                    </p:set>
                                    <p:set>
                                      <p:cBhvr>
                                        <p:cTn id="340" dur="2000" fill="hold"/>
                                        <p:tgtEl>
                                          <p:spTgt spid="5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p:bldP spid="43" grpId="0" animBg="1"/>
      <p:bldP spid="44" grpId="0" animBg="1"/>
      <p:bldP spid="45" grpId="0"/>
      <p:bldP spid="46" grpId="0" animBg="1"/>
      <p:bldP spid="47" grpId="0" animBg="1"/>
      <p:bldP spid="48" grpId="0"/>
      <p:bldP spid="49" grpId="0" animBg="1"/>
      <p:bldP spid="50" grpId="0" animBg="1"/>
      <p:bldP spid="51" grpId="0"/>
      <p:bldP spid="52" grpId="0" animBg="1"/>
      <p:bldP spid="53" grpId="0" animBg="1"/>
      <p:bldP spid="54" grpId="0"/>
      <p:bldP spid="55" grpId="0" animBg="1"/>
      <p:bldP spid="56" grpId="0" animBg="1"/>
      <p:bldP spid="57" grpId="0"/>
      <p:bldP spid="58" grpId="0" animBg="1"/>
      <p:bldP spid="59" grpId="0" animBg="1"/>
      <p:bldP spid="60" grpId="0"/>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CD13-7154-56F5-4844-BB2440983A1F}"/>
              </a:ext>
            </a:extLst>
          </p:cNvPr>
          <p:cNvSpPr>
            <a:spLocks noGrp="1"/>
          </p:cNvSpPr>
          <p:nvPr>
            <p:ph type="title"/>
          </p:nvPr>
        </p:nvSpPr>
        <p:spPr/>
        <p:txBody>
          <a:bodyPr/>
          <a:lstStyle/>
          <a:p>
            <a:r>
              <a:rPr lang="en-GB" dirty="0"/>
              <a:t>DFS Traversal Example II</a:t>
            </a:r>
            <a:endParaRPr lang="en-SE" dirty="0"/>
          </a:p>
        </p:txBody>
      </p:sp>
      <p:sp>
        <p:nvSpPr>
          <p:cNvPr id="3" name="Text Placeholder 2">
            <a:extLst>
              <a:ext uri="{FF2B5EF4-FFF2-40B4-BE49-F238E27FC236}">
                <a16:creationId xmlns:a16="http://schemas.microsoft.com/office/drawing/2014/main" id="{7D569A02-E62B-8B33-5931-A577D78058C2}"/>
              </a:ext>
            </a:extLst>
          </p:cNvPr>
          <p:cNvSpPr>
            <a:spLocks noGrp="1"/>
          </p:cNvSpPr>
          <p:nvPr>
            <p:ph type="body" idx="1"/>
          </p:nvPr>
        </p:nvSpPr>
        <p:spPr>
          <a:xfrm>
            <a:off x="429761" y="934960"/>
            <a:ext cx="7059059" cy="5709213"/>
          </a:xfrm>
        </p:spPr>
        <p:txBody>
          <a:bodyPr/>
          <a:lstStyle/>
          <a:p>
            <a:r>
              <a:rPr lang="en-GB" sz="2400" dirty="0"/>
              <a:t>Starting from </a:t>
            </a:r>
            <a:r>
              <a:rPr lang="en-US" altLang="zh-CN" sz="2400" dirty="0"/>
              <a:t>node </a:t>
            </a:r>
            <a:r>
              <a:rPr lang="en-GB" sz="2400" dirty="0"/>
              <a:t>5:</a:t>
            </a:r>
          </a:p>
          <a:p>
            <a:pPr lvl="1"/>
            <a:r>
              <a:rPr lang="en-GB" sz="2000" dirty="0"/>
              <a:t>Pre-order traversal: (5, 2, 3, 1, 0, 4) </a:t>
            </a:r>
          </a:p>
          <a:p>
            <a:pPr lvl="1"/>
            <a:r>
              <a:rPr lang="en-GB" sz="2000" dirty="0"/>
              <a:t>Post-order traversal: (1, 3, 2, 0, 5, 4) </a:t>
            </a:r>
          </a:p>
          <a:p>
            <a:pPr lvl="1"/>
            <a:r>
              <a:rPr lang="en-GB" sz="2000" dirty="0"/>
              <a:t>Topological sort: (4, 5, 0, 2, 3, 1)</a:t>
            </a:r>
          </a:p>
          <a:p>
            <a:pPr lvl="1"/>
            <a:r>
              <a:rPr lang="en-GB" sz="2000" dirty="0"/>
              <a:t>BFS traversal: (5, 0, 2, 3, 1, 4)</a:t>
            </a:r>
          </a:p>
          <a:p>
            <a:r>
              <a:rPr lang="en-GB" sz="2400" dirty="0"/>
              <a:t>Starting from </a:t>
            </a:r>
            <a:r>
              <a:rPr lang="en-US" altLang="zh-CN" sz="2400" dirty="0"/>
              <a:t>node </a:t>
            </a:r>
            <a:r>
              <a:rPr lang="en-GB" sz="2400" dirty="0"/>
              <a:t>4:</a:t>
            </a:r>
          </a:p>
          <a:p>
            <a:pPr lvl="1"/>
            <a:r>
              <a:rPr lang="en-GB" sz="2000" dirty="0"/>
              <a:t>Pre-order traversal: (4, 0, 1, 5, 2, 3)</a:t>
            </a:r>
            <a:endParaRPr lang="en-US" altLang="zh-CN" sz="2000" dirty="0"/>
          </a:p>
          <a:p>
            <a:pPr lvl="1"/>
            <a:r>
              <a:rPr lang="en-GB" sz="2000" dirty="0"/>
              <a:t>Post-order traversal: (0, 1, 4, 3, 2, 5) </a:t>
            </a:r>
          </a:p>
          <a:p>
            <a:pPr lvl="1"/>
            <a:r>
              <a:rPr lang="en-GB" sz="2000" dirty="0"/>
              <a:t>Topological sort: (5, 2, 3, 4, 1, 0)</a:t>
            </a:r>
          </a:p>
          <a:p>
            <a:pPr lvl="1"/>
            <a:r>
              <a:rPr lang="en-GB" sz="2000" dirty="0"/>
              <a:t>BFS traversal: (4, 0, 1, 5, 2, 3)</a:t>
            </a:r>
          </a:p>
          <a:p>
            <a:r>
              <a:rPr lang="en-GB" sz="2400" dirty="0"/>
              <a:t>Starting from node 0:</a:t>
            </a:r>
          </a:p>
          <a:p>
            <a:pPr lvl="1"/>
            <a:r>
              <a:rPr lang="en-GB" sz="1800" dirty="0"/>
              <a:t>Pre-order traversal: (0, 5, 2, 3, 1, 4)</a:t>
            </a:r>
          </a:p>
          <a:p>
            <a:pPr lvl="1"/>
            <a:r>
              <a:rPr lang="en-GB" sz="1800" dirty="0"/>
              <a:t>Post-order traversal: (0, 1, 3, 2, 5, 4)</a:t>
            </a:r>
          </a:p>
          <a:p>
            <a:pPr lvl="1"/>
            <a:r>
              <a:rPr lang="en-GB" sz="1800" dirty="0"/>
              <a:t>Topological sort: (4, 5, 2, 3, 1, 0)</a:t>
            </a:r>
          </a:p>
          <a:p>
            <a:pPr lvl="1"/>
            <a:r>
              <a:rPr lang="en-GB" sz="1800" dirty="0"/>
              <a:t>BFS traversal: (0, 5, 2, 3, 1, 4)</a:t>
            </a:r>
          </a:p>
          <a:p>
            <a:r>
              <a:rPr lang="en-GB" sz="2400" dirty="0"/>
              <a:t>You may try starting any other node.</a:t>
            </a:r>
          </a:p>
        </p:txBody>
      </p:sp>
      <p:pic>
        <p:nvPicPr>
          <p:cNvPr id="4" name="Picture 2" descr="example">
            <a:extLst>
              <a:ext uri="{FF2B5EF4-FFF2-40B4-BE49-F238E27FC236}">
                <a16:creationId xmlns:a16="http://schemas.microsoft.com/office/drawing/2014/main" id="{B555F827-E2A9-9C73-27D6-C97FF41AC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687" y="189199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637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C560-FC54-1A4F-AAC4-D3EDF7CAD4F9}"/>
              </a:ext>
            </a:extLst>
          </p:cNvPr>
          <p:cNvSpPr>
            <a:spLocks noGrp="1"/>
          </p:cNvSpPr>
          <p:nvPr>
            <p:ph type="title"/>
          </p:nvPr>
        </p:nvSpPr>
        <p:spPr/>
        <p:txBody>
          <a:bodyPr/>
          <a:lstStyle/>
          <a:p>
            <a:r>
              <a:rPr lang="en-GB" dirty="0"/>
              <a:t>DFS Traversal Example III</a:t>
            </a:r>
            <a:endParaRPr lang="en-SE" dirty="0"/>
          </a:p>
        </p:txBody>
      </p:sp>
      <p:sp>
        <p:nvSpPr>
          <p:cNvPr id="3" name="Text Placeholder 2">
            <a:extLst>
              <a:ext uri="{FF2B5EF4-FFF2-40B4-BE49-F238E27FC236}">
                <a16:creationId xmlns:a16="http://schemas.microsoft.com/office/drawing/2014/main" id="{7429C259-8022-49A7-4D35-23E30E17B65C}"/>
              </a:ext>
            </a:extLst>
          </p:cNvPr>
          <p:cNvSpPr>
            <a:spLocks noGrp="1"/>
          </p:cNvSpPr>
          <p:nvPr>
            <p:ph type="body" idx="1"/>
          </p:nvPr>
        </p:nvSpPr>
        <p:spPr>
          <a:xfrm>
            <a:off x="187102" y="1185782"/>
            <a:ext cx="5652032" cy="5179837"/>
          </a:xfrm>
        </p:spPr>
        <p:txBody>
          <a:bodyPr>
            <a:normAutofit fontScale="85000" lnSpcReduction="20000"/>
          </a:bodyPr>
          <a:lstStyle/>
          <a:p>
            <a:r>
              <a:rPr lang="en-GB" dirty="0"/>
              <a:t>Starting from node A: </a:t>
            </a:r>
          </a:p>
          <a:p>
            <a:r>
              <a:rPr lang="en-GB" dirty="0"/>
              <a:t>Pre-order traversal: (A, B, F, I, J, K, E,  C, G, D, H)</a:t>
            </a:r>
          </a:p>
          <a:p>
            <a:r>
              <a:rPr lang="en-GB" dirty="0"/>
              <a:t>Post-order traversal: (I, K, J, F, E, B, G, C, H, D, A)</a:t>
            </a:r>
          </a:p>
          <a:p>
            <a:r>
              <a:rPr lang="en-GB" dirty="0"/>
              <a:t>Topological sort: (A, D, H, C, G, B, E, F, J, K, I)</a:t>
            </a:r>
          </a:p>
          <a:p>
            <a:r>
              <a:rPr lang="en-GB" dirty="0"/>
              <a:t>BFS traversal: (A, B, C, D, E, F, G, H, I, J, K)</a:t>
            </a:r>
          </a:p>
          <a:p>
            <a:r>
              <a:rPr lang="en-GB" dirty="0"/>
              <a:t>Starting from a different node will give a different topological sort, but all of them must start with A, since it is the only node without any predecessors (i.e., it must precede all the other nodes based on the DAG)</a:t>
            </a:r>
          </a:p>
          <a:p>
            <a:r>
              <a:rPr lang="en-GB" dirty="0"/>
              <a:t>Any post-order traversal must visit A last, since all of A’s </a:t>
            </a:r>
            <a:r>
              <a:rPr lang="en-GB" dirty="0" err="1"/>
              <a:t>sucessors</a:t>
            </a:r>
            <a:r>
              <a:rPr lang="en-GB" dirty="0"/>
              <a:t> must be visited before visiting A</a:t>
            </a:r>
          </a:p>
        </p:txBody>
      </p:sp>
      <p:pic>
        <p:nvPicPr>
          <p:cNvPr id="4" name="Picture 3">
            <a:extLst>
              <a:ext uri="{FF2B5EF4-FFF2-40B4-BE49-F238E27FC236}">
                <a16:creationId xmlns:a16="http://schemas.microsoft.com/office/drawing/2014/main" id="{476FD13D-75C7-F5BD-DD49-5358B65D7868}"/>
              </a:ext>
            </a:extLst>
          </p:cNvPr>
          <p:cNvPicPr>
            <a:picLocks noChangeAspect="1"/>
          </p:cNvPicPr>
          <p:nvPr/>
        </p:nvPicPr>
        <p:blipFill>
          <a:blip r:embed="rId3"/>
          <a:srcRect/>
          <a:stretch/>
        </p:blipFill>
        <p:spPr>
          <a:xfrm>
            <a:off x="6012125" y="1278176"/>
            <a:ext cx="5992773" cy="4734068"/>
          </a:xfrm>
          <a:prstGeom prst="rect">
            <a:avLst/>
          </a:prstGeom>
        </p:spPr>
      </p:pic>
      <p:sp>
        <p:nvSpPr>
          <p:cNvPr id="5" name="TextBox 4">
            <a:extLst>
              <a:ext uri="{FF2B5EF4-FFF2-40B4-BE49-F238E27FC236}">
                <a16:creationId xmlns:a16="http://schemas.microsoft.com/office/drawing/2014/main" id="{6CD38D9B-81B1-D12B-BF01-6566070BFF0E}"/>
              </a:ext>
            </a:extLst>
          </p:cNvPr>
          <p:cNvSpPr txBox="1"/>
          <p:nvPr/>
        </p:nvSpPr>
        <p:spPr>
          <a:xfrm>
            <a:off x="3432105" y="6273225"/>
            <a:ext cx="4448362" cy="584775"/>
          </a:xfrm>
          <a:prstGeom prst="rect">
            <a:avLst/>
          </a:prstGeom>
          <a:solidFill>
            <a:sysClr val="window" lastClr="FFFFFF"/>
          </a:solidFill>
          <a:ln w="12700" cap="flat" cmpd="sng" algn="ctr">
            <a:solidFill>
              <a:srgbClr val="C0504D"/>
            </a:solidFill>
            <a:prstDash val="solid"/>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Topological Sort Visualized and Explained</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hlinkClick r:id="rId4"/>
              </a:rPr>
              <a:t>https://www.youtube.com/watch?v=7J3GadLzydI</a:t>
            </a:r>
            <a:r>
              <a:rPr kumimoji="0" lang="en-GB" sz="1600" b="0" i="0" u="none" strike="noStrike" kern="1200" cap="none" spc="0" normalizeH="0" baseline="0" noProof="0" dirty="0">
                <a:ln>
                  <a:noFill/>
                </a:ln>
                <a:solidFill>
                  <a:prstClr val="black"/>
                </a:solidFill>
                <a:effectLst/>
                <a:uLnTx/>
                <a:uFillTx/>
                <a:latin typeface="Calibri"/>
                <a:ea typeface="+mn-ea"/>
                <a:cs typeface="+mn-cs"/>
              </a:rPr>
              <a:t> </a:t>
            </a:r>
            <a:endParaRPr kumimoji="0" lang="en-SE"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533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a:xfrm>
            <a:off x="746174" y="1278176"/>
            <a:ext cx="10481269" cy="4944299"/>
          </a:xfrm>
        </p:spPr>
        <p:txBody>
          <a:bodyPr>
            <a:normAutofit lnSpcReduction="10000"/>
          </a:bodyPr>
          <a:lstStyle/>
          <a:p>
            <a:r>
              <a:rPr lang="en-GB" dirty="0"/>
              <a:t>The algorithm works by repeatedly finding nodes with no incoming edges, removing them from the graph, and updating the incoming edges of the remaining nodes. This process continues until all nodes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sort of the graph.</a:t>
            </a:r>
          </a:p>
          <a:p>
            <a:r>
              <a:rPr lang="en-GB" dirty="0"/>
              <a:t>Time Complexity: O(V+E). </a:t>
            </a:r>
          </a:p>
          <a:p>
            <a:pPr lvl="1"/>
            <a:r>
              <a:rPr lang="en-GB" dirty="0"/>
              <a:t>The outer for loop will be executed V number of times and the inner for loop will be executed E number of times.</a:t>
            </a:r>
            <a:endParaRPr lang="en-SE" dirty="0"/>
          </a:p>
        </p:txBody>
      </p:sp>
    </p:spTree>
    <p:extLst>
      <p:ext uri="{BB962C8B-B14F-4D97-AF65-F5344CB8AC3E}">
        <p14:creationId xmlns:p14="http://schemas.microsoft.com/office/powerpoint/2010/main" val="3779470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3"/>
          <a:stretch>
            <a:fillRect/>
          </a:stretch>
        </p:blipFill>
        <p:spPr>
          <a:xfrm>
            <a:off x="6095998"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4"/>
          <a:stretch>
            <a:fillRect/>
          </a:stretch>
        </p:blipFill>
        <p:spPr>
          <a:xfrm>
            <a:off x="1590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5"/>
          <a:stretch>
            <a:fillRect/>
          </a:stretch>
        </p:blipFill>
        <p:spPr>
          <a:xfrm>
            <a:off x="6096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6"/>
          <a:stretch>
            <a:fillRect/>
          </a:stretch>
        </p:blipFill>
        <p:spPr>
          <a:xfrm>
            <a:off x="1590906" y="2251607"/>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7"/>
          <a:stretch>
            <a:fillRect/>
          </a:stretch>
        </p:blipFill>
        <p:spPr>
          <a:xfrm>
            <a:off x="1590908" y="4513650"/>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8"/>
          <a:stretch>
            <a:fillRect/>
          </a:stretch>
        </p:blipFill>
        <p:spPr>
          <a:xfrm>
            <a:off x="6096000" y="4522379"/>
            <a:ext cx="4572000" cy="2291715"/>
          </a:xfrm>
          <a:prstGeom prst="rect">
            <a:avLst/>
          </a:prstGeom>
        </p:spPr>
      </p:pic>
    </p:spTree>
    <p:extLst>
      <p:ext uri="{BB962C8B-B14F-4D97-AF65-F5344CB8AC3E}">
        <p14:creationId xmlns:p14="http://schemas.microsoft.com/office/powerpoint/2010/main" val="2225588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a:xfrm>
            <a:off x="746174" y="1568275"/>
            <a:ext cx="9820225" cy="603200"/>
          </a:xfrm>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1579235"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6088235" y="2394517"/>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6096000" y="133314"/>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1586998"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6067860" y="4546446"/>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1552068" y="4604084"/>
            <a:ext cx="4502213" cy="2253917"/>
          </a:xfrm>
          <a:prstGeom prst="rect">
            <a:avLst/>
          </a:prstGeom>
        </p:spPr>
      </p:pic>
    </p:spTree>
    <p:extLst>
      <p:ext uri="{BB962C8B-B14F-4D97-AF65-F5344CB8AC3E}">
        <p14:creationId xmlns:p14="http://schemas.microsoft.com/office/powerpoint/2010/main" val="1165690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5A81C-5CB0-59AA-79CB-27E85AEFFFF9}"/>
              </a:ext>
            </a:extLst>
          </p:cNvPr>
          <p:cNvSpPr>
            <a:spLocks noGrp="1"/>
          </p:cNvSpPr>
          <p:nvPr>
            <p:ph type="title"/>
          </p:nvPr>
        </p:nvSpPr>
        <p:spPr/>
        <p:txBody>
          <a:bodyPr/>
          <a:lstStyle/>
          <a:p>
            <a:r>
              <a:rPr lang="en-GB" dirty="0"/>
              <a:t>Graph Traversals</a:t>
            </a:r>
            <a:endParaRPr lang="en-SE" dirty="0"/>
          </a:p>
        </p:txBody>
      </p:sp>
      <p:sp>
        <p:nvSpPr>
          <p:cNvPr id="3" name="Text Placeholder 2">
            <a:extLst>
              <a:ext uri="{FF2B5EF4-FFF2-40B4-BE49-F238E27FC236}">
                <a16:creationId xmlns:a16="http://schemas.microsoft.com/office/drawing/2014/main" id="{B0E8CB91-77C0-A318-7563-4A7D76E1FDEF}"/>
              </a:ext>
            </a:extLst>
          </p:cNvPr>
          <p:cNvSpPr>
            <a:spLocks noGrp="1"/>
          </p:cNvSpPr>
          <p:nvPr>
            <p:ph type="body" idx="1"/>
          </p:nvPr>
        </p:nvSpPr>
        <p:spPr>
          <a:xfrm>
            <a:off x="358816" y="1568275"/>
            <a:ext cx="10207584" cy="5598413"/>
          </a:xfrm>
        </p:spPr>
        <p:txBody>
          <a:bodyPr/>
          <a:lstStyle/>
          <a:p>
            <a:r>
              <a:rPr lang="en-GB" sz="2400" dirty="0">
                <a:latin typeface="Quattrocento Sans" panose="020B0502050000020003" pitchFamily="34" charset="0"/>
              </a:rPr>
              <a:t>Give one DFS pre-order, in-order and post-order traversal of the following graph, and a topological sort.</a:t>
            </a:r>
          </a:p>
          <a:p>
            <a:r>
              <a:rPr lang="en-GB" dirty="0"/>
              <a:t>Starting from node 4:</a:t>
            </a:r>
          </a:p>
          <a:p>
            <a:pPr lvl="1"/>
            <a:r>
              <a:rPr lang="pt-BR" dirty="0"/>
              <a:t>Pre-order traversal: (4, 5, 1, 2, 3, 0)</a:t>
            </a:r>
          </a:p>
          <a:p>
            <a:pPr lvl="1"/>
            <a:r>
              <a:rPr lang="pt-BR" dirty="0"/>
              <a:t>Post-order traversal:  (3, 2, 1, 5, 4, 0)</a:t>
            </a:r>
          </a:p>
          <a:p>
            <a:pPr lvl="1"/>
            <a:r>
              <a:rPr lang="pt-BR" dirty="0"/>
              <a:t>Topological Sort: (0, 4, 5, 1, 2, 3)</a:t>
            </a:r>
          </a:p>
          <a:p>
            <a:pPr lvl="1"/>
            <a:r>
              <a:rPr lang="pt-BR" dirty="0"/>
              <a:t>BFS: (4, 5, 1, 2, 3, 0)</a:t>
            </a:r>
          </a:p>
          <a:p>
            <a:r>
              <a:rPr lang="en-GB" dirty="0"/>
              <a:t>Starting from node 0:</a:t>
            </a:r>
          </a:p>
          <a:p>
            <a:pPr lvl="1"/>
            <a:r>
              <a:rPr lang="pt-BR" dirty="0"/>
              <a:t>Pre-order traversal: (0, 1, 2, 3, 4, 5)</a:t>
            </a:r>
          </a:p>
          <a:p>
            <a:pPr lvl="1"/>
            <a:r>
              <a:rPr lang="pt-BR" dirty="0"/>
              <a:t>Post-order traversal:  (3, 2, 1, 0, 5, 4)</a:t>
            </a:r>
          </a:p>
          <a:p>
            <a:pPr lvl="1"/>
            <a:r>
              <a:rPr lang="pt-BR" dirty="0"/>
              <a:t>Topological Sort: (4, 5, 0, 1, 2, 3)</a:t>
            </a:r>
          </a:p>
          <a:p>
            <a:pPr lvl="1"/>
            <a:r>
              <a:rPr lang="pt-BR" dirty="0"/>
              <a:t>BFS: (0, 1, 2, 3, 4, 5)</a:t>
            </a:r>
          </a:p>
          <a:p>
            <a:endParaRPr lang="pt-BR" dirty="0"/>
          </a:p>
          <a:p>
            <a:endParaRPr lang="en-SE" dirty="0"/>
          </a:p>
        </p:txBody>
      </p:sp>
      <p:pic>
        <p:nvPicPr>
          <p:cNvPr id="7" name="Picture 6">
            <a:extLst>
              <a:ext uri="{FF2B5EF4-FFF2-40B4-BE49-F238E27FC236}">
                <a16:creationId xmlns:a16="http://schemas.microsoft.com/office/drawing/2014/main" id="{D9301E7B-082E-9226-C60D-C02C7A0C071D}"/>
              </a:ext>
            </a:extLst>
          </p:cNvPr>
          <p:cNvPicPr>
            <a:picLocks noChangeAspect="1"/>
          </p:cNvPicPr>
          <p:nvPr/>
        </p:nvPicPr>
        <p:blipFill>
          <a:blip r:embed="rId2"/>
          <a:stretch>
            <a:fillRect/>
          </a:stretch>
        </p:blipFill>
        <p:spPr>
          <a:xfrm>
            <a:off x="6917598" y="2566867"/>
            <a:ext cx="4915586" cy="1724266"/>
          </a:xfrm>
          <a:prstGeom prst="rect">
            <a:avLst/>
          </a:prstGeom>
        </p:spPr>
      </p:pic>
    </p:spTree>
    <p:extLst>
      <p:ext uri="{BB962C8B-B14F-4D97-AF65-F5344CB8AC3E}">
        <p14:creationId xmlns:p14="http://schemas.microsoft.com/office/powerpoint/2010/main" val="1115161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References</a:t>
            </a:r>
          </a:p>
        </p:txBody>
      </p:sp>
      <p:sp>
        <p:nvSpPr>
          <p:cNvPr id="3" name="Content Placeholder 2"/>
          <p:cNvSpPr>
            <a:spLocks noGrp="1"/>
          </p:cNvSpPr>
          <p:nvPr>
            <p:ph idx="1"/>
          </p:nvPr>
        </p:nvSpPr>
        <p:spPr>
          <a:xfrm>
            <a:off x="682905" y="1351737"/>
            <a:ext cx="10567687" cy="4226103"/>
          </a:xfrm>
        </p:spPr>
        <p:txBody>
          <a:bodyPr>
            <a:normAutofit fontScale="85000" lnSpcReduction="20000"/>
          </a:bodyPr>
          <a:lstStyle/>
          <a:p>
            <a:pPr>
              <a:lnSpc>
                <a:spcPct val="120000"/>
              </a:lnSpc>
            </a:pPr>
            <a:r>
              <a:rPr lang="en-GB" sz="2500" dirty="0"/>
              <a:t>Breadth-first search in 4 minutes (for a tree)</a:t>
            </a:r>
          </a:p>
          <a:p>
            <a:pPr lvl="1">
              <a:lnSpc>
                <a:spcPct val="120000"/>
              </a:lnSpc>
            </a:pPr>
            <a:r>
              <a:rPr lang="en-GB" dirty="0">
                <a:hlinkClick r:id="rId3"/>
              </a:rPr>
              <a:t>https://www.youtube.com/watch?v=HZ5YTanv5QE</a:t>
            </a:r>
            <a:r>
              <a:rPr lang="en-GB" dirty="0"/>
              <a:t> </a:t>
            </a:r>
          </a:p>
          <a:p>
            <a:pPr>
              <a:lnSpc>
                <a:spcPct val="120000"/>
              </a:lnSpc>
            </a:pPr>
            <a:r>
              <a:rPr lang="en-GB" sz="2500" dirty="0"/>
              <a:t>Depth-first search in 4 minutes (for a tree)</a:t>
            </a:r>
          </a:p>
          <a:p>
            <a:pPr lvl="1">
              <a:lnSpc>
                <a:spcPct val="120000"/>
              </a:lnSpc>
            </a:pPr>
            <a:r>
              <a:rPr lang="en-GB" dirty="0">
                <a:hlinkClick r:id="rId4"/>
              </a:rPr>
              <a:t>https://www.youtube.com/watch?v=Urx87-NMm6c</a:t>
            </a:r>
            <a:r>
              <a:rPr lang="en-GB" dirty="0"/>
              <a:t> </a:t>
            </a:r>
          </a:p>
          <a:p>
            <a:pPr>
              <a:lnSpc>
                <a:spcPct val="120000"/>
              </a:lnSpc>
            </a:pPr>
            <a:r>
              <a:rPr lang="en-GB" sz="2500" dirty="0"/>
              <a:t>Graph Traversals - Breadth First and Depth First (for an undirected graph)</a:t>
            </a:r>
          </a:p>
          <a:p>
            <a:pPr lvl="1">
              <a:lnSpc>
                <a:spcPct val="120000"/>
              </a:lnSpc>
            </a:pPr>
            <a:r>
              <a:rPr lang="en-US" dirty="0">
                <a:hlinkClick r:id="rId5"/>
              </a:rPr>
              <a:t>https://www.youtube.com/watch?v=bIA8HEEUxZI</a:t>
            </a:r>
            <a:endParaRPr lang="en-US" dirty="0"/>
          </a:p>
          <a:p>
            <a:pPr>
              <a:lnSpc>
                <a:spcPct val="120000"/>
              </a:lnSpc>
            </a:pPr>
            <a:r>
              <a:rPr lang="en-GB" dirty="0"/>
              <a:t>Topological Sort Visualized and Explained</a:t>
            </a:r>
          </a:p>
          <a:p>
            <a:pPr lvl="1">
              <a:lnSpc>
                <a:spcPct val="120000"/>
              </a:lnSpc>
            </a:pPr>
            <a:r>
              <a:rPr lang="en-GB" dirty="0">
                <a:hlinkClick r:id="rId6"/>
              </a:rPr>
              <a:t>https://www.youtube.com/watch?v=7J3GadLzydI</a:t>
            </a:r>
            <a:r>
              <a:rPr lang="en-GB" dirty="0"/>
              <a:t> </a:t>
            </a:r>
            <a:endParaRPr lang="en-US" dirty="0"/>
          </a:p>
          <a:p>
            <a:pPr>
              <a:lnSpc>
                <a:spcPct val="120000"/>
              </a:lnSpc>
            </a:pPr>
            <a:r>
              <a:rPr lang="en-US" dirty="0" err="1"/>
              <a:t>Geeksforgeeks</a:t>
            </a:r>
            <a:r>
              <a:rPr lang="en-US" dirty="0"/>
              <a:t> topological sort</a:t>
            </a:r>
          </a:p>
          <a:p>
            <a:pPr lvl="1">
              <a:lnSpc>
                <a:spcPct val="120000"/>
              </a:lnSpc>
            </a:pPr>
            <a:r>
              <a:rPr lang="en-SE" sz="2400" dirty="0">
                <a:hlinkClick r:id="rId7"/>
              </a:rPr>
              <a:t>https://www.geeksforgeeks.org/topological-sorting-indegree-based-solution/</a:t>
            </a:r>
            <a:r>
              <a:rPr lang="en-GB" sz="2400" dirty="0"/>
              <a:t> </a:t>
            </a:r>
            <a:endParaRPr lang="en-SE" sz="2400" dirty="0"/>
          </a:p>
        </p:txBody>
      </p:sp>
    </p:spTree>
    <p:extLst>
      <p:ext uri="{BB962C8B-B14F-4D97-AF65-F5344CB8AC3E}">
        <p14:creationId xmlns:p14="http://schemas.microsoft.com/office/powerpoint/2010/main" val="2836115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Graph: Formal Definition</a:t>
            </a:r>
            <a:endParaRPr/>
          </a:p>
        </p:txBody>
      </p:sp>
      <p:sp>
        <p:nvSpPr>
          <p:cNvPr id="208" name="Google Shape;208;p23"/>
          <p:cNvSpPr txBox="1">
            <a:spLocks noGrp="1"/>
          </p:cNvSpPr>
          <p:nvPr>
            <p:ph type="body" idx="1"/>
          </p:nvPr>
        </p:nvSpPr>
        <p:spPr>
          <a:xfrm>
            <a:off x="422850" y="1463856"/>
            <a:ext cx="11187300" cy="49788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800" dirty="0"/>
              <a:t>A </a:t>
            </a:r>
            <a:r>
              <a:rPr lang="en-US" sz="2800" b="1" dirty="0">
                <a:solidFill>
                  <a:srgbClr val="4C3282"/>
                </a:solidFill>
              </a:rPr>
              <a:t>graph</a:t>
            </a:r>
            <a:r>
              <a:rPr lang="en-US" sz="2800" dirty="0"/>
              <a:t> is defined by a pair of sets G = (V, E) where…</a:t>
            </a:r>
            <a:endParaRPr sz="2800" dirty="0"/>
          </a:p>
          <a:p>
            <a:pPr marL="914400" lvl="0" indent="0" algn="l" rtl="0">
              <a:spcBef>
                <a:spcPts val="400"/>
              </a:spcBef>
              <a:spcAft>
                <a:spcPts val="0"/>
              </a:spcAft>
              <a:buNone/>
            </a:pPr>
            <a:endParaRPr sz="2400" dirty="0"/>
          </a:p>
          <a:p>
            <a:pPr marL="457200" lvl="0" indent="-381000" algn="l" rtl="0">
              <a:spcBef>
                <a:spcPts val="400"/>
              </a:spcBef>
              <a:spcAft>
                <a:spcPts val="0"/>
              </a:spcAft>
              <a:buSzPts val="2400"/>
              <a:buChar char="●"/>
            </a:pPr>
            <a:r>
              <a:rPr lang="en-US" sz="2400" dirty="0"/>
              <a:t>V is a set of </a:t>
            </a:r>
            <a:r>
              <a:rPr lang="en-US" sz="2400" b="1" dirty="0">
                <a:solidFill>
                  <a:srgbClr val="4C3282"/>
                </a:solidFill>
              </a:rPr>
              <a:t>nodes</a:t>
            </a:r>
            <a:endParaRPr sz="1800" dirty="0"/>
          </a:p>
          <a:p>
            <a:pPr marL="914400" lvl="1" indent="-342900" algn="l" rtl="0">
              <a:spcBef>
                <a:spcPts val="0"/>
              </a:spcBef>
              <a:spcAft>
                <a:spcPts val="0"/>
              </a:spcAft>
              <a:buSzPts val="1800"/>
              <a:buChar char="○"/>
            </a:pPr>
            <a:r>
              <a:rPr lang="en-US" sz="1800" dirty="0"/>
              <a:t>A node or “node” is a data entity</a:t>
            </a:r>
            <a:endParaRPr sz="1800" dirty="0"/>
          </a:p>
          <a:p>
            <a:pPr marL="914400" lvl="1" indent="-342900" algn="l" rtl="0">
              <a:spcBef>
                <a:spcPts val="0"/>
              </a:spcBef>
              <a:spcAft>
                <a:spcPts val="0"/>
              </a:spcAft>
              <a:buSzPts val="1800"/>
              <a:buChar char="○"/>
            </a:pPr>
            <a:r>
              <a:rPr lang="en-US" sz="2400" dirty="0">
                <a:solidFill>
                  <a:srgbClr val="4C3282"/>
                </a:solidFill>
              </a:rPr>
              <a:t>V = { A, B, C, D, E, F, G, H }</a:t>
            </a:r>
            <a:endParaRPr sz="2400" dirty="0">
              <a:solidFill>
                <a:srgbClr val="4C3282"/>
              </a:solidFill>
            </a:endParaRPr>
          </a:p>
          <a:p>
            <a:pPr marL="0" lvl="0" indent="0" algn="l" rtl="0">
              <a:spcBef>
                <a:spcPts val="600"/>
              </a:spcBef>
              <a:spcAft>
                <a:spcPts val="0"/>
              </a:spcAft>
              <a:buNone/>
            </a:pPr>
            <a:endParaRPr sz="2400" dirty="0">
              <a:solidFill>
                <a:srgbClr val="4C3282"/>
              </a:solidFill>
            </a:endParaRPr>
          </a:p>
          <a:p>
            <a:pPr marL="457200" lvl="0" indent="-381000" algn="l" rtl="0">
              <a:spcBef>
                <a:spcPts val="600"/>
              </a:spcBef>
              <a:spcAft>
                <a:spcPts val="0"/>
              </a:spcAft>
              <a:buClr>
                <a:srgbClr val="4C3283"/>
              </a:buClr>
              <a:buSzPts val="2400"/>
              <a:buFont typeface="Quattrocento Sans"/>
              <a:buChar char="●"/>
            </a:pPr>
            <a:r>
              <a:rPr lang="en-US" sz="2400" dirty="0"/>
              <a:t>E is a set of </a:t>
            </a:r>
            <a:r>
              <a:rPr lang="en-US" sz="2400" b="1" dirty="0">
                <a:solidFill>
                  <a:srgbClr val="4C3282"/>
                </a:solidFill>
              </a:rPr>
              <a:t>edges</a:t>
            </a:r>
            <a:r>
              <a:rPr lang="en-US" sz="2400" dirty="0"/>
              <a:t> </a:t>
            </a:r>
            <a:endParaRPr sz="1800" dirty="0"/>
          </a:p>
          <a:p>
            <a:pPr marL="914400" lvl="1" indent="-342900" algn="l" rtl="0">
              <a:spcBef>
                <a:spcPts val="600"/>
              </a:spcBef>
              <a:spcAft>
                <a:spcPts val="0"/>
              </a:spcAft>
              <a:buSzPts val="1800"/>
              <a:buChar char="○"/>
            </a:pPr>
            <a:r>
              <a:rPr lang="en-US" sz="1800" dirty="0"/>
              <a:t>An edge is a connection between two nodes</a:t>
            </a:r>
            <a:endParaRPr sz="1400" dirty="0">
              <a:latin typeface="Arial"/>
              <a:ea typeface="Arial"/>
              <a:cs typeface="Arial"/>
              <a:sym typeface="Arial"/>
            </a:endParaRPr>
          </a:p>
          <a:p>
            <a:pPr marL="914400" lvl="1" indent="-342900" algn="l" rtl="0">
              <a:spcBef>
                <a:spcPts val="600"/>
              </a:spcBef>
              <a:spcAft>
                <a:spcPts val="0"/>
              </a:spcAft>
              <a:buSzPts val="1800"/>
              <a:buChar char="○"/>
            </a:pPr>
            <a:r>
              <a:rPr lang="en-US" sz="2400" dirty="0">
                <a:solidFill>
                  <a:srgbClr val="B6A479"/>
                </a:solidFill>
              </a:rPr>
              <a:t>E = { (A, B), (A, C), (A, D), (A, H), </a:t>
            </a:r>
            <a:endParaRPr sz="2400" dirty="0">
              <a:solidFill>
                <a:srgbClr val="B6A479"/>
              </a:solidFill>
            </a:endParaRPr>
          </a:p>
          <a:p>
            <a:pPr marL="914400" lvl="0" indent="0" algn="l" rtl="0">
              <a:spcBef>
                <a:spcPts val="600"/>
              </a:spcBef>
              <a:spcAft>
                <a:spcPts val="0"/>
              </a:spcAft>
              <a:buNone/>
            </a:pPr>
            <a:r>
              <a:rPr lang="en-US" sz="2400" dirty="0">
                <a:solidFill>
                  <a:srgbClr val="B6A479"/>
                </a:solidFill>
              </a:rPr>
              <a:t>(C, B), (B, D), (D, E), (D, F),</a:t>
            </a:r>
            <a:r>
              <a:rPr lang="en-US" sz="1400" dirty="0">
                <a:latin typeface="Arial"/>
                <a:ea typeface="Arial"/>
                <a:cs typeface="Arial"/>
                <a:sym typeface="Arial"/>
              </a:rPr>
              <a:t> </a:t>
            </a:r>
            <a:endParaRPr sz="1400" dirty="0">
              <a:latin typeface="Arial"/>
              <a:ea typeface="Arial"/>
              <a:cs typeface="Arial"/>
              <a:sym typeface="Arial"/>
            </a:endParaRPr>
          </a:p>
          <a:p>
            <a:pPr marL="914400" lvl="0" indent="0" algn="l" rtl="0">
              <a:spcBef>
                <a:spcPts val="600"/>
              </a:spcBef>
              <a:spcAft>
                <a:spcPts val="0"/>
              </a:spcAft>
              <a:buNone/>
            </a:pPr>
            <a:r>
              <a:rPr lang="en-US" sz="2400" dirty="0">
                <a:solidFill>
                  <a:srgbClr val="B6A479"/>
                </a:solidFill>
              </a:rPr>
              <a:t>(F, G), (G, H)}</a:t>
            </a:r>
            <a:endParaRPr sz="2400" dirty="0">
              <a:solidFill>
                <a:srgbClr val="4C3282"/>
              </a:solidFill>
            </a:endParaRPr>
          </a:p>
          <a:p>
            <a:pPr marL="0" lvl="0" indent="0" algn="l" rtl="0">
              <a:lnSpc>
                <a:spcPct val="90000"/>
              </a:lnSpc>
              <a:spcBef>
                <a:spcPts val="0"/>
              </a:spcBef>
              <a:spcAft>
                <a:spcPts val="0"/>
              </a:spcAft>
              <a:buNone/>
            </a:pPr>
            <a:endParaRPr sz="2800" dirty="0"/>
          </a:p>
          <a:p>
            <a:pPr marL="0" lvl="0" indent="0" algn="l" rtl="0">
              <a:lnSpc>
                <a:spcPct val="90000"/>
              </a:lnSpc>
              <a:spcBef>
                <a:spcPts val="0"/>
              </a:spcBef>
              <a:spcAft>
                <a:spcPts val="0"/>
              </a:spcAft>
              <a:buNone/>
            </a:pPr>
            <a:endParaRPr sz="2800" dirty="0"/>
          </a:p>
        </p:txBody>
      </p:sp>
      <p:grpSp>
        <p:nvGrpSpPr>
          <p:cNvPr id="209" name="Google Shape;209;p23"/>
          <p:cNvGrpSpPr/>
          <p:nvPr/>
        </p:nvGrpSpPr>
        <p:grpSpPr>
          <a:xfrm>
            <a:off x="8340267" y="1252191"/>
            <a:ext cx="3734950" cy="4896139"/>
            <a:chOff x="8368643" y="587830"/>
            <a:chExt cx="3734950" cy="4896139"/>
          </a:xfrm>
        </p:grpSpPr>
        <p:grpSp>
          <p:nvGrpSpPr>
            <p:cNvPr id="210" name="Google Shape;210;p23"/>
            <p:cNvGrpSpPr/>
            <p:nvPr/>
          </p:nvGrpSpPr>
          <p:grpSpPr>
            <a:xfrm>
              <a:off x="10567163" y="2985184"/>
              <a:ext cx="690113" cy="690113"/>
              <a:chOff x="8951148" y="4676944"/>
              <a:chExt cx="690113" cy="690113"/>
            </a:xfrm>
          </p:grpSpPr>
          <p:sp>
            <p:nvSpPr>
              <p:cNvPr id="211" name="Google Shape;211;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2" name="Google Shape;212;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213" name="Google Shape;213;p23"/>
            <p:cNvGrpSpPr/>
            <p:nvPr/>
          </p:nvGrpSpPr>
          <p:grpSpPr>
            <a:xfrm>
              <a:off x="10303324" y="4457870"/>
              <a:ext cx="690113" cy="690113"/>
              <a:chOff x="8951148" y="4676944"/>
              <a:chExt cx="690113" cy="690113"/>
            </a:xfrm>
          </p:grpSpPr>
          <p:sp>
            <p:nvSpPr>
              <p:cNvPr id="214" name="Google Shape;214;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5" name="Google Shape;215;p23"/>
              <p:cNvSpPr txBox="1"/>
              <p:nvPr/>
            </p:nvSpPr>
            <p:spPr>
              <a:xfrm>
                <a:off x="9130133" y="48373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216" name="Google Shape;216;p23"/>
            <p:cNvGrpSpPr/>
            <p:nvPr/>
          </p:nvGrpSpPr>
          <p:grpSpPr>
            <a:xfrm>
              <a:off x="11413480" y="3683042"/>
              <a:ext cx="690113" cy="690113"/>
              <a:chOff x="8951148" y="4676944"/>
              <a:chExt cx="690113" cy="690113"/>
            </a:xfrm>
          </p:grpSpPr>
          <p:sp>
            <p:nvSpPr>
              <p:cNvPr id="217" name="Google Shape;217;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8" name="Google Shape;218;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219" name="Google Shape;219;p23"/>
            <p:cNvGrpSpPr/>
            <p:nvPr/>
          </p:nvGrpSpPr>
          <p:grpSpPr>
            <a:xfrm>
              <a:off x="9020865" y="3621971"/>
              <a:ext cx="690113" cy="690113"/>
              <a:chOff x="8951148" y="4676944"/>
              <a:chExt cx="690113" cy="690113"/>
            </a:xfrm>
          </p:grpSpPr>
          <p:sp>
            <p:nvSpPr>
              <p:cNvPr id="220" name="Google Shape;220;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1" name="Google Shape;221;p23"/>
              <p:cNvSpPr txBox="1"/>
              <p:nvPr/>
            </p:nvSpPr>
            <p:spPr>
              <a:xfrm>
                <a:off x="9130133" y="48373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222" name="Google Shape;222;p23"/>
            <p:cNvGrpSpPr/>
            <p:nvPr/>
          </p:nvGrpSpPr>
          <p:grpSpPr>
            <a:xfrm>
              <a:off x="8447744" y="4793856"/>
              <a:ext cx="690113" cy="690113"/>
              <a:chOff x="8951148" y="4676944"/>
              <a:chExt cx="690113" cy="690113"/>
            </a:xfrm>
          </p:grpSpPr>
          <p:sp>
            <p:nvSpPr>
              <p:cNvPr id="223" name="Google Shape;223;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4" name="Google Shape;224;p23"/>
              <p:cNvSpPr txBox="1"/>
              <p:nvPr/>
            </p:nvSpPr>
            <p:spPr>
              <a:xfrm>
                <a:off x="9130133" y="4837334"/>
                <a:ext cx="3000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grpSp>
        <p:grpSp>
          <p:nvGrpSpPr>
            <p:cNvPr id="225" name="Google Shape;225;p23"/>
            <p:cNvGrpSpPr/>
            <p:nvPr/>
          </p:nvGrpSpPr>
          <p:grpSpPr>
            <a:xfrm>
              <a:off x="8368643" y="2064144"/>
              <a:ext cx="690113" cy="690113"/>
              <a:chOff x="8951148" y="4676944"/>
              <a:chExt cx="690113" cy="690113"/>
            </a:xfrm>
          </p:grpSpPr>
          <p:sp>
            <p:nvSpPr>
              <p:cNvPr id="226" name="Google Shape;226;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7" name="Google Shape;227;p23"/>
              <p:cNvSpPr txBox="1"/>
              <p:nvPr/>
            </p:nvSpPr>
            <p:spPr>
              <a:xfrm>
                <a:off x="9130133" y="4837334"/>
                <a:ext cx="2952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F</a:t>
                </a:r>
                <a:endParaRPr/>
              </a:p>
            </p:txBody>
          </p:sp>
        </p:grpSp>
        <p:grpSp>
          <p:nvGrpSpPr>
            <p:cNvPr id="228" name="Google Shape;228;p23"/>
            <p:cNvGrpSpPr/>
            <p:nvPr/>
          </p:nvGrpSpPr>
          <p:grpSpPr>
            <a:xfrm>
              <a:off x="9137857" y="587830"/>
              <a:ext cx="690113" cy="690113"/>
              <a:chOff x="8951148" y="4676944"/>
              <a:chExt cx="690113" cy="690113"/>
            </a:xfrm>
          </p:grpSpPr>
          <p:sp>
            <p:nvSpPr>
              <p:cNvPr id="229" name="Google Shape;229;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0" name="Google Shape;230;p23"/>
              <p:cNvSpPr txBox="1"/>
              <p:nvPr/>
            </p:nvSpPr>
            <p:spPr>
              <a:xfrm>
                <a:off x="9130133" y="4837334"/>
                <a:ext cx="3401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G</a:t>
                </a:r>
                <a:endParaRPr/>
              </a:p>
            </p:txBody>
          </p:sp>
        </p:grpSp>
        <p:grpSp>
          <p:nvGrpSpPr>
            <p:cNvPr id="231" name="Google Shape;231;p23"/>
            <p:cNvGrpSpPr/>
            <p:nvPr/>
          </p:nvGrpSpPr>
          <p:grpSpPr>
            <a:xfrm>
              <a:off x="10413861" y="1277943"/>
              <a:ext cx="690113" cy="690113"/>
              <a:chOff x="8951148" y="4676944"/>
              <a:chExt cx="690113" cy="690113"/>
            </a:xfrm>
          </p:grpSpPr>
          <p:sp>
            <p:nvSpPr>
              <p:cNvPr id="232" name="Google Shape;232;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3" name="Google Shape;233;p23"/>
              <p:cNvSpPr txBox="1"/>
              <p:nvPr/>
            </p:nvSpPr>
            <p:spPr>
              <a:xfrm>
                <a:off x="9130133" y="4837334"/>
                <a:ext cx="3449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H</a:t>
                </a:r>
                <a:endParaRPr/>
              </a:p>
            </p:txBody>
          </p:sp>
        </p:grpSp>
        <p:cxnSp>
          <p:nvCxnSpPr>
            <p:cNvPr id="234" name="Google Shape;234;p23"/>
            <p:cNvCxnSpPr>
              <a:stCxn id="229" idx="6"/>
              <a:endCxn id="232" idx="1"/>
            </p:cNvCxnSpPr>
            <p:nvPr/>
          </p:nvCxnSpPr>
          <p:spPr>
            <a:xfrm>
              <a:off x="9827970" y="932887"/>
              <a:ext cx="687000" cy="446100"/>
            </a:xfrm>
            <a:prstGeom prst="straightConnector1">
              <a:avLst/>
            </a:prstGeom>
            <a:noFill/>
            <a:ln w="28575" cap="flat" cmpd="sng">
              <a:solidFill>
                <a:srgbClr val="B6A479"/>
              </a:solidFill>
              <a:prstDash val="solid"/>
              <a:round/>
              <a:headEnd type="none" w="sm" len="sm"/>
              <a:tailEnd type="none" w="sm" len="sm"/>
            </a:ln>
          </p:spPr>
        </p:cxnSp>
        <p:cxnSp>
          <p:nvCxnSpPr>
            <p:cNvPr id="235" name="Google Shape;235;p23"/>
            <p:cNvCxnSpPr>
              <a:stCxn id="229" idx="3"/>
              <a:endCxn id="226" idx="0"/>
            </p:cNvCxnSpPr>
            <p:nvPr/>
          </p:nvCxnSpPr>
          <p:spPr>
            <a:xfrm flipH="1">
              <a:off x="8713622" y="1176878"/>
              <a:ext cx="525300" cy="887400"/>
            </a:xfrm>
            <a:prstGeom prst="straightConnector1">
              <a:avLst/>
            </a:prstGeom>
            <a:noFill/>
            <a:ln w="28575" cap="flat" cmpd="sng">
              <a:solidFill>
                <a:srgbClr val="B6A479"/>
              </a:solidFill>
              <a:prstDash val="solid"/>
              <a:round/>
              <a:headEnd type="none" w="sm" len="sm"/>
              <a:tailEnd type="none" w="sm" len="sm"/>
            </a:ln>
          </p:spPr>
        </p:cxnSp>
        <p:cxnSp>
          <p:nvCxnSpPr>
            <p:cNvPr id="236" name="Google Shape;236;p23"/>
            <p:cNvCxnSpPr>
              <a:stCxn id="226" idx="4"/>
              <a:endCxn id="220" idx="1"/>
            </p:cNvCxnSpPr>
            <p:nvPr/>
          </p:nvCxnSpPr>
          <p:spPr>
            <a:xfrm>
              <a:off x="8713700" y="2754257"/>
              <a:ext cx="408300" cy="968700"/>
            </a:xfrm>
            <a:prstGeom prst="straightConnector1">
              <a:avLst/>
            </a:prstGeom>
            <a:noFill/>
            <a:ln w="28575" cap="flat" cmpd="sng">
              <a:solidFill>
                <a:srgbClr val="B6A479"/>
              </a:solidFill>
              <a:prstDash val="solid"/>
              <a:round/>
              <a:headEnd type="none" w="sm" len="sm"/>
              <a:tailEnd type="none" w="sm" len="sm"/>
            </a:ln>
          </p:spPr>
        </p:cxnSp>
        <p:cxnSp>
          <p:nvCxnSpPr>
            <p:cNvPr id="237" name="Google Shape;237;p23"/>
            <p:cNvCxnSpPr>
              <a:stCxn id="220" idx="4"/>
              <a:endCxn id="223" idx="7"/>
            </p:cNvCxnSpPr>
            <p:nvPr/>
          </p:nvCxnSpPr>
          <p:spPr>
            <a:xfrm flipH="1">
              <a:off x="9036822" y="4312084"/>
              <a:ext cx="329100" cy="582900"/>
            </a:xfrm>
            <a:prstGeom prst="straightConnector1">
              <a:avLst/>
            </a:prstGeom>
            <a:noFill/>
            <a:ln w="28575" cap="flat" cmpd="sng">
              <a:solidFill>
                <a:srgbClr val="B6A479"/>
              </a:solidFill>
              <a:prstDash val="solid"/>
              <a:round/>
              <a:headEnd type="none" w="sm" len="sm"/>
              <a:tailEnd type="none" w="sm" len="sm"/>
            </a:ln>
          </p:spPr>
        </p:cxnSp>
        <p:cxnSp>
          <p:nvCxnSpPr>
            <p:cNvPr id="238" name="Google Shape;238;p23"/>
            <p:cNvCxnSpPr>
              <a:stCxn id="232" idx="4"/>
              <a:endCxn id="211" idx="0"/>
            </p:cNvCxnSpPr>
            <p:nvPr/>
          </p:nvCxnSpPr>
          <p:spPr>
            <a:xfrm>
              <a:off x="10758918" y="1968056"/>
              <a:ext cx="153300" cy="1017000"/>
            </a:xfrm>
            <a:prstGeom prst="straightConnector1">
              <a:avLst/>
            </a:prstGeom>
            <a:noFill/>
            <a:ln w="28575" cap="flat" cmpd="sng">
              <a:solidFill>
                <a:srgbClr val="B6A479"/>
              </a:solidFill>
              <a:prstDash val="solid"/>
              <a:round/>
              <a:headEnd type="none" w="sm" len="sm"/>
              <a:tailEnd type="none" w="sm" len="sm"/>
            </a:ln>
          </p:spPr>
        </p:cxnSp>
        <p:cxnSp>
          <p:nvCxnSpPr>
            <p:cNvPr id="239" name="Google Shape;239;p23"/>
            <p:cNvCxnSpPr>
              <a:stCxn id="211" idx="2"/>
              <a:endCxn id="220" idx="7"/>
            </p:cNvCxnSpPr>
            <p:nvPr/>
          </p:nvCxnSpPr>
          <p:spPr>
            <a:xfrm flipH="1">
              <a:off x="9609863" y="3330241"/>
              <a:ext cx="957300" cy="392700"/>
            </a:xfrm>
            <a:prstGeom prst="straightConnector1">
              <a:avLst/>
            </a:prstGeom>
            <a:noFill/>
            <a:ln w="28575" cap="flat" cmpd="sng">
              <a:solidFill>
                <a:srgbClr val="B6A479"/>
              </a:solidFill>
              <a:prstDash val="solid"/>
              <a:round/>
              <a:headEnd type="none" w="sm" len="sm"/>
              <a:tailEnd type="none" w="sm" len="sm"/>
            </a:ln>
          </p:spPr>
        </p:cxnSp>
        <p:cxnSp>
          <p:nvCxnSpPr>
            <p:cNvPr id="240" name="Google Shape;240;p23"/>
            <p:cNvCxnSpPr>
              <a:stCxn id="211" idx="4"/>
              <a:endCxn id="214" idx="0"/>
            </p:cNvCxnSpPr>
            <p:nvPr/>
          </p:nvCxnSpPr>
          <p:spPr>
            <a:xfrm flipH="1">
              <a:off x="10648520" y="3675297"/>
              <a:ext cx="263700" cy="782700"/>
            </a:xfrm>
            <a:prstGeom prst="straightConnector1">
              <a:avLst/>
            </a:prstGeom>
            <a:noFill/>
            <a:ln w="19050" cap="flat" cmpd="sng">
              <a:solidFill>
                <a:srgbClr val="B6A479"/>
              </a:solidFill>
              <a:prstDash val="solid"/>
              <a:round/>
              <a:headEnd type="none" w="sm" len="sm"/>
              <a:tailEnd type="none" w="sm" len="sm"/>
            </a:ln>
          </p:spPr>
        </p:cxnSp>
        <p:cxnSp>
          <p:nvCxnSpPr>
            <p:cNvPr id="241" name="Google Shape;241;p23"/>
            <p:cNvCxnSpPr>
              <a:stCxn id="220" idx="5"/>
              <a:endCxn id="214" idx="1"/>
            </p:cNvCxnSpPr>
            <p:nvPr/>
          </p:nvCxnSpPr>
          <p:spPr>
            <a:xfrm>
              <a:off x="9609913" y="4211019"/>
              <a:ext cx="794400" cy="348000"/>
            </a:xfrm>
            <a:prstGeom prst="straightConnector1">
              <a:avLst/>
            </a:prstGeom>
            <a:noFill/>
            <a:ln w="28575" cap="flat" cmpd="sng">
              <a:solidFill>
                <a:srgbClr val="B6A479"/>
              </a:solidFill>
              <a:prstDash val="solid"/>
              <a:round/>
              <a:headEnd type="none" w="sm" len="sm"/>
              <a:tailEnd type="none" w="sm" len="sm"/>
            </a:ln>
          </p:spPr>
        </p:cxnSp>
        <p:cxnSp>
          <p:nvCxnSpPr>
            <p:cNvPr id="242" name="Google Shape;242;p23"/>
            <p:cNvCxnSpPr>
              <a:stCxn id="217" idx="3"/>
              <a:endCxn id="214" idx="7"/>
            </p:cNvCxnSpPr>
            <p:nvPr/>
          </p:nvCxnSpPr>
          <p:spPr>
            <a:xfrm flipH="1">
              <a:off x="10892345" y="4272090"/>
              <a:ext cx="622200" cy="286800"/>
            </a:xfrm>
            <a:prstGeom prst="straightConnector1">
              <a:avLst/>
            </a:prstGeom>
            <a:noFill/>
            <a:ln w="19050" cap="flat" cmpd="sng">
              <a:solidFill>
                <a:srgbClr val="B6A479"/>
              </a:solidFill>
              <a:prstDash val="solid"/>
              <a:round/>
              <a:headEnd type="none" w="sm" len="sm"/>
              <a:tailEnd type="none" w="sm" len="sm"/>
            </a:ln>
          </p:spPr>
        </p:cxnSp>
        <p:cxnSp>
          <p:nvCxnSpPr>
            <p:cNvPr id="243" name="Google Shape;243;p23"/>
            <p:cNvCxnSpPr>
              <a:stCxn id="211" idx="5"/>
              <a:endCxn id="217" idx="1"/>
            </p:cNvCxnSpPr>
            <p:nvPr/>
          </p:nvCxnSpPr>
          <p:spPr>
            <a:xfrm>
              <a:off x="11156211" y="3574232"/>
              <a:ext cx="358200" cy="210000"/>
            </a:xfrm>
            <a:prstGeom prst="straightConnector1">
              <a:avLst/>
            </a:prstGeom>
            <a:noFill/>
            <a:ln w="28575" cap="flat" cmpd="sng">
              <a:solidFill>
                <a:srgbClr val="B6A479"/>
              </a:solidFill>
              <a:prstDash val="solid"/>
              <a:round/>
              <a:headEnd type="none" w="sm" len="sm"/>
              <a:tailEnd type="none" w="sm" len="sm"/>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Graph Terminology</a:t>
            </a:r>
            <a:endParaRPr dirty="0"/>
          </a:p>
        </p:txBody>
      </p:sp>
      <p:sp>
        <p:nvSpPr>
          <p:cNvPr id="249" name="Google Shape;249;p24"/>
          <p:cNvSpPr txBox="1">
            <a:spLocks noGrp="1"/>
          </p:cNvSpPr>
          <p:nvPr>
            <p:ph type="body" idx="1"/>
          </p:nvPr>
        </p:nvSpPr>
        <p:spPr>
          <a:xfrm>
            <a:off x="575250" y="1463850"/>
            <a:ext cx="7146300" cy="47706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500" u="sng" dirty="0"/>
              <a:t>Graph Direction</a:t>
            </a:r>
            <a:endParaRPr sz="2500" dirty="0"/>
          </a:p>
          <a:p>
            <a:pPr marL="457200" lvl="0" indent="-342900" algn="l" rtl="0">
              <a:lnSpc>
                <a:spcPct val="90000"/>
              </a:lnSpc>
              <a:spcBef>
                <a:spcPts val="400"/>
              </a:spcBef>
              <a:spcAft>
                <a:spcPts val="0"/>
              </a:spcAft>
              <a:buClr>
                <a:srgbClr val="4C3283"/>
              </a:buClr>
              <a:buSzPts val="1800"/>
              <a:buChar char="●"/>
            </a:pPr>
            <a:r>
              <a:rPr lang="en-US" sz="1800" b="1" dirty="0">
                <a:solidFill>
                  <a:srgbClr val="4C3282"/>
                </a:solidFill>
              </a:rPr>
              <a:t>Undirected graph</a:t>
            </a:r>
            <a:r>
              <a:rPr lang="en-US" sz="1800" dirty="0"/>
              <a:t> – edges have no direction and are two-way</a:t>
            </a:r>
            <a:endParaRPr sz="1800" dirty="0"/>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4C3282"/>
                </a:solidFill>
                <a:latin typeface="Calibri"/>
                <a:ea typeface="Calibri"/>
                <a:cs typeface="Calibri"/>
                <a:sym typeface="Calibri"/>
              </a:rPr>
              <a:t>V = { Karen, Jim, Pam }</a:t>
            </a:r>
            <a:endParaRPr sz="1800" dirty="0">
              <a:solidFill>
                <a:srgbClr val="4C3282"/>
              </a:solidFill>
              <a:latin typeface="Calibri"/>
              <a:ea typeface="Calibri"/>
              <a:cs typeface="Calibri"/>
              <a:sym typeface="Calibri"/>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B6A479"/>
                </a:solidFill>
                <a:latin typeface="Calibri"/>
                <a:ea typeface="Calibri"/>
                <a:cs typeface="Calibri"/>
                <a:sym typeface="Calibri"/>
              </a:rPr>
              <a:t>E = { (Jim, Pam), (Jim, Karen) } </a:t>
            </a:r>
            <a:r>
              <a:rPr lang="en-US" sz="1800" i="1" dirty="0">
                <a:solidFill>
                  <a:srgbClr val="B6A479"/>
                </a:solidFill>
                <a:latin typeface="Calibri"/>
                <a:ea typeface="Calibri"/>
                <a:cs typeface="Calibri"/>
                <a:sym typeface="Calibri"/>
              </a:rPr>
              <a:t>inferred (Karen, Jim) and (Pam, Jim)</a:t>
            </a:r>
            <a:endParaRPr sz="1800" i="1" dirty="0">
              <a:solidFill>
                <a:srgbClr val="B6A479"/>
              </a:solidFill>
              <a:latin typeface="Calibri"/>
              <a:ea typeface="Calibri"/>
              <a:cs typeface="Calibri"/>
              <a:sym typeface="Calibri"/>
            </a:endParaRPr>
          </a:p>
          <a:p>
            <a:pPr marL="457200" lvl="0" indent="-342900" algn="l" rtl="0">
              <a:spcBef>
                <a:spcPts val="600"/>
              </a:spcBef>
              <a:spcAft>
                <a:spcPts val="0"/>
              </a:spcAft>
              <a:buClr>
                <a:srgbClr val="4C3283"/>
              </a:buClr>
              <a:buSzPts val="1800"/>
              <a:buFont typeface="Quattrocento Sans"/>
              <a:buChar char="●"/>
            </a:pPr>
            <a:r>
              <a:rPr lang="en-US" sz="1800" b="1" dirty="0">
                <a:solidFill>
                  <a:srgbClr val="4C3282"/>
                </a:solidFill>
              </a:rPr>
              <a:t>Directed graphs </a:t>
            </a:r>
            <a:r>
              <a:rPr lang="en-US" sz="1800" dirty="0"/>
              <a:t>– edges have direction and are thus one-way</a:t>
            </a:r>
            <a:endParaRPr sz="1400" dirty="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4C3282"/>
                </a:solidFill>
                <a:latin typeface="Calibri"/>
                <a:ea typeface="Calibri"/>
                <a:cs typeface="Calibri"/>
                <a:sym typeface="Calibri"/>
              </a:rPr>
              <a:t>V = { Gunther, Rachel, Ross }</a:t>
            </a:r>
            <a:endParaRPr sz="1400" dirty="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B6A479"/>
                </a:solidFill>
                <a:latin typeface="Calibri"/>
                <a:ea typeface="Calibri"/>
                <a:cs typeface="Calibri"/>
                <a:sym typeface="Calibri"/>
              </a:rPr>
              <a:t>E = { (Gunther, Rachel), (Rachel, Ross), (Ross, Rachel) }</a:t>
            </a:r>
            <a:endParaRPr sz="1700" dirty="0">
              <a:solidFill>
                <a:srgbClr val="B6A479"/>
              </a:solidFill>
              <a:latin typeface="Calibri"/>
              <a:ea typeface="Calibri"/>
              <a:cs typeface="Calibri"/>
              <a:sym typeface="Calibri"/>
            </a:endParaRPr>
          </a:p>
          <a:p>
            <a:pPr marL="0" lvl="0" indent="0" algn="l" rtl="0">
              <a:spcBef>
                <a:spcPts val="1400"/>
              </a:spcBef>
              <a:spcAft>
                <a:spcPts val="0"/>
              </a:spcAft>
              <a:buNone/>
            </a:pPr>
            <a:r>
              <a:rPr lang="en-US" sz="2500" u="sng" dirty="0"/>
              <a:t>Degree of a Node</a:t>
            </a:r>
            <a:endParaRPr sz="2500" dirty="0"/>
          </a:p>
          <a:p>
            <a:pPr marL="457200" lvl="0" indent="-342900" algn="l" rtl="0">
              <a:spcBef>
                <a:spcPts val="400"/>
              </a:spcBef>
              <a:spcAft>
                <a:spcPts val="0"/>
              </a:spcAft>
              <a:buSzPts val="1800"/>
              <a:buChar char="●"/>
            </a:pPr>
            <a:r>
              <a:rPr lang="en-US" sz="1800" b="1" dirty="0">
                <a:solidFill>
                  <a:srgbClr val="4C3282"/>
                </a:solidFill>
              </a:rPr>
              <a:t>Degree</a:t>
            </a:r>
            <a:r>
              <a:rPr lang="en-US" sz="1800" dirty="0"/>
              <a:t> – the number of edges connected to that node</a:t>
            </a:r>
            <a:endParaRPr sz="1800" dirty="0"/>
          </a:p>
          <a:p>
            <a:pPr marL="914400" lvl="1" indent="-342900" algn="l" rtl="0">
              <a:spcBef>
                <a:spcPts val="0"/>
              </a:spcBef>
              <a:spcAft>
                <a:spcPts val="0"/>
              </a:spcAft>
              <a:buSzPts val="1800"/>
              <a:buChar char="○"/>
            </a:pPr>
            <a:r>
              <a:rPr lang="en-US" sz="1800" dirty="0">
                <a:solidFill>
                  <a:srgbClr val="4C3282"/>
                </a:solidFill>
              </a:rPr>
              <a:t>Karen : </a:t>
            </a:r>
            <a:r>
              <a:rPr lang="en-US" sz="1800" dirty="0">
                <a:solidFill>
                  <a:srgbClr val="B6A479"/>
                </a:solidFill>
              </a:rPr>
              <a:t>1</a:t>
            </a:r>
            <a:r>
              <a:rPr lang="en-US" sz="1800" dirty="0">
                <a:solidFill>
                  <a:srgbClr val="4C3282"/>
                </a:solidFill>
              </a:rPr>
              <a:t>, Jim : </a:t>
            </a:r>
            <a:r>
              <a:rPr lang="en-US" sz="1800" dirty="0">
                <a:solidFill>
                  <a:srgbClr val="B6A479"/>
                </a:solidFill>
              </a:rPr>
              <a:t>1</a:t>
            </a:r>
            <a:r>
              <a:rPr lang="en-US" sz="1800" dirty="0">
                <a:solidFill>
                  <a:srgbClr val="4C3282"/>
                </a:solidFill>
              </a:rPr>
              <a:t>, Pam : </a:t>
            </a:r>
            <a:r>
              <a:rPr lang="en-US" sz="1800" dirty="0">
                <a:solidFill>
                  <a:srgbClr val="B6A479"/>
                </a:solidFill>
              </a:rPr>
              <a:t>1</a:t>
            </a:r>
            <a:endParaRPr sz="1800" dirty="0"/>
          </a:p>
          <a:p>
            <a:pPr marL="457200" lvl="0" indent="-342900" algn="l" rtl="0">
              <a:spcBef>
                <a:spcPts val="0"/>
              </a:spcBef>
              <a:spcAft>
                <a:spcPts val="0"/>
              </a:spcAft>
              <a:buSzPts val="1800"/>
              <a:buChar char="●"/>
            </a:pPr>
            <a:r>
              <a:rPr lang="en-US" sz="1800" b="1" dirty="0">
                <a:solidFill>
                  <a:srgbClr val="4C3282"/>
                </a:solidFill>
              </a:rPr>
              <a:t>In-degree</a:t>
            </a:r>
            <a:r>
              <a:rPr lang="en-US" sz="1800" dirty="0"/>
              <a:t> – the number of directed edges that point to a node</a:t>
            </a:r>
            <a:endParaRPr sz="1800" dirty="0"/>
          </a:p>
          <a:p>
            <a:pPr marL="914400" lvl="1" indent="-342900" algn="l" rtl="0">
              <a:spcBef>
                <a:spcPts val="0"/>
              </a:spcBef>
              <a:spcAft>
                <a:spcPts val="0"/>
              </a:spcAft>
              <a:buSzPts val="1800"/>
              <a:buChar char="○"/>
            </a:pPr>
            <a:r>
              <a:rPr lang="en-US" sz="1800" dirty="0">
                <a:solidFill>
                  <a:srgbClr val="4C3282"/>
                </a:solidFill>
              </a:rPr>
              <a:t>Gunther : </a:t>
            </a:r>
            <a:r>
              <a:rPr lang="en-US" sz="1800" dirty="0">
                <a:solidFill>
                  <a:srgbClr val="B6A479"/>
                </a:solidFill>
              </a:rPr>
              <a:t>0</a:t>
            </a:r>
            <a:r>
              <a:rPr lang="en-US" sz="1800" dirty="0">
                <a:solidFill>
                  <a:srgbClr val="4C3282"/>
                </a:solidFill>
              </a:rPr>
              <a:t>, Rachel : </a:t>
            </a:r>
            <a:r>
              <a:rPr lang="en-US" sz="1800" dirty="0">
                <a:solidFill>
                  <a:srgbClr val="B6A479"/>
                </a:solidFill>
              </a:rPr>
              <a:t>2</a:t>
            </a:r>
            <a:r>
              <a:rPr lang="en-US" sz="1800" dirty="0">
                <a:solidFill>
                  <a:srgbClr val="4C3282"/>
                </a:solidFill>
              </a:rPr>
              <a:t>, Ross : </a:t>
            </a:r>
            <a:r>
              <a:rPr lang="en-US" sz="1800" dirty="0">
                <a:solidFill>
                  <a:srgbClr val="B6A479"/>
                </a:solidFill>
              </a:rPr>
              <a:t>1</a:t>
            </a:r>
            <a:endParaRPr sz="1800" dirty="0"/>
          </a:p>
          <a:p>
            <a:pPr marL="457200" lvl="0" indent="-342900" algn="l" rtl="0">
              <a:spcBef>
                <a:spcPts val="0"/>
              </a:spcBef>
              <a:spcAft>
                <a:spcPts val="0"/>
              </a:spcAft>
              <a:buSzPts val="1800"/>
              <a:buChar char="●"/>
            </a:pPr>
            <a:r>
              <a:rPr lang="en-US" sz="1800" b="1" dirty="0">
                <a:solidFill>
                  <a:srgbClr val="4C3282"/>
                </a:solidFill>
              </a:rPr>
              <a:t>Out-degree</a:t>
            </a:r>
            <a:r>
              <a:rPr lang="en-US" sz="1800" dirty="0"/>
              <a:t> – the number of directed edges that start at a node</a:t>
            </a:r>
            <a:endParaRPr sz="1800" dirty="0"/>
          </a:p>
          <a:p>
            <a:pPr marL="914400" lvl="1" indent="-342900" algn="l" rtl="0">
              <a:spcBef>
                <a:spcPts val="0"/>
              </a:spcBef>
              <a:spcAft>
                <a:spcPts val="0"/>
              </a:spcAft>
              <a:buSzPts val="1800"/>
              <a:buChar char="○"/>
            </a:pPr>
            <a:r>
              <a:rPr lang="en-US" sz="1800" dirty="0">
                <a:solidFill>
                  <a:srgbClr val="4C3282"/>
                </a:solidFill>
              </a:rPr>
              <a:t>Gunther : </a:t>
            </a:r>
            <a:r>
              <a:rPr lang="en-US" sz="1800" dirty="0">
                <a:solidFill>
                  <a:srgbClr val="B6A479"/>
                </a:solidFill>
              </a:rPr>
              <a:t>1</a:t>
            </a:r>
            <a:r>
              <a:rPr lang="en-US" sz="1800" dirty="0">
                <a:solidFill>
                  <a:srgbClr val="4C3282"/>
                </a:solidFill>
              </a:rPr>
              <a:t>, Rachel : </a:t>
            </a:r>
            <a:r>
              <a:rPr lang="en-US" sz="1800" dirty="0">
                <a:solidFill>
                  <a:srgbClr val="B6A479"/>
                </a:solidFill>
              </a:rPr>
              <a:t>1</a:t>
            </a:r>
            <a:r>
              <a:rPr lang="en-US" sz="1800" dirty="0">
                <a:solidFill>
                  <a:srgbClr val="4C3282"/>
                </a:solidFill>
              </a:rPr>
              <a:t>, Ross : </a:t>
            </a:r>
            <a:r>
              <a:rPr lang="en-US" sz="1800" dirty="0">
                <a:solidFill>
                  <a:srgbClr val="B6A479"/>
                </a:solidFill>
              </a:rPr>
              <a:t>1</a:t>
            </a:r>
            <a:endParaRPr sz="1700" dirty="0">
              <a:solidFill>
                <a:srgbClr val="B6A479"/>
              </a:solidFill>
              <a:latin typeface="Calibri"/>
              <a:ea typeface="Calibri"/>
              <a:cs typeface="Calibri"/>
              <a:sym typeface="Calibri"/>
            </a:endParaRPr>
          </a:p>
          <a:p>
            <a:pPr marL="0" lvl="0" indent="0" algn="l" rtl="0">
              <a:lnSpc>
                <a:spcPct val="100000"/>
              </a:lnSpc>
              <a:spcBef>
                <a:spcPts val="0"/>
              </a:spcBef>
              <a:spcAft>
                <a:spcPts val="0"/>
              </a:spcAft>
              <a:buNone/>
            </a:pPr>
            <a:endParaRPr sz="1700" dirty="0">
              <a:solidFill>
                <a:srgbClr val="4C3283"/>
              </a:solidFill>
              <a:latin typeface="Calibri"/>
              <a:ea typeface="Calibri"/>
              <a:cs typeface="Calibri"/>
              <a:sym typeface="Calibri"/>
            </a:endParaRPr>
          </a:p>
          <a:p>
            <a:pPr marL="0" lvl="0" indent="0" algn="l" rtl="0">
              <a:lnSpc>
                <a:spcPct val="100000"/>
              </a:lnSpc>
              <a:spcBef>
                <a:spcPts val="0"/>
              </a:spcBef>
              <a:spcAft>
                <a:spcPts val="0"/>
              </a:spcAft>
              <a:buNone/>
            </a:pPr>
            <a:endParaRPr sz="1700" dirty="0">
              <a:solidFill>
                <a:srgbClr val="4C3283"/>
              </a:solidFill>
              <a:latin typeface="Calibri"/>
              <a:ea typeface="Calibri"/>
              <a:cs typeface="Calibri"/>
              <a:sym typeface="Calibri"/>
            </a:endParaRPr>
          </a:p>
        </p:txBody>
      </p:sp>
      <p:grpSp>
        <p:nvGrpSpPr>
          <p:cNvPr id="250" name="Google Shape;250;p24"/>
          <p:cNvGrpSpPr/>
          <p:nvPr/>
        </p:nvGrpSpPr>
        <p:grpSpPr>
          <a:xfrm>
            <a:off x="9048338" y="1493488"/>
            <a:ext cx="2048742" cy="1935512"/>
            <a:chOff x="8411770" y="1252190"/>
            <a:chExt cx="2048742" cy="1935512"/>
          </a:xfrm>
        </p:grpSpPr>
        <p:grpSp>
          <p:nvGrpSpPr>
            <p:cNvPr id="251" name="Google Shape;251;p24"/>
            <p:cNvGrpSpPr/>
            <p:nvPr/>
          </p:nvGrpSpPr>
          <p:grpSpPr>
            <a:xfrm>
              <a:off x="8411770" y="1252191"/>
              <a:ext cx="717906" cy="690113"/>
              <a:chOff x="9803249" y="3675297"/>
              <a:chExt cx="717906" cy="690113"/>
            </a:xfrm>
          </p:grpSpPr>
          <p:sp>
            <p:nvSpPr>
              <p:cNvPr id="252" name="Google Shape;252;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3" name="Google Shape;253;p24"/>
              <p:cNvSpPr txBox="1"/>
              <p:nvPr/>
            </p:nvSpPr>
            <p:spPr>
              <a:xfrm>
                <a:off x="9803249" y="3851075"/>
                <a:ext cx="66588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Karen</a:t>
                </a:r>
                <a:endParaRPr/>
              </a:p>
            </p:txBody>
          </p:sp>
        </p:grpSp>
        <p:grpSp>
          <p:nvGrpSpPr>
            <p:cNvPr id="254" name="Google Shape;254;p24"/>
            <p:cNvGrpSpPr/>
            <p:nvPr/>
          </p:nvGrpSpPr>
          <p:grpSpPr>
            <a:xfrm>
              <a:off x="9770399" y="1252190"/>
              <a:ext cx="690113" cy="690113"/>
              <a:chOff x="9831042" y="3675297"/>
              <a:chExt cx="690113" cy="690113"/>
            </a:xfrm>
          </p:grpSpPr>
          <p:sp>
            <p:nvSpPr>
              <p:cNvPr id="255" name="Google Shape;255;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6" name="Google Shape;256;p24"/>
              <p:cNvSpPr txBox="1"/>
              <p:nvPr/>
            </p:nvSpPr>
            <p:spPr>
              <a:xfrm>
                <a:off x="9873259" y="3831227"/>
                <a:ext cx="46038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Jim</a:t>
                </a:r>
                <a:endParaRPr/>
              </a:p>
            </p:txBody>
          </p:sp>
        </p:grpSp>
        <p:grpSp>
          <p:nvGrpSpPr>
            <p:cNvPr id="257" name="Google Shape;257;p24"/>
            <p:cNvGrpSpPr/>
            <p:nvPr/>
          </p:nvGrpSpPr>
          <p:grpSpPr>
            <a:xfrm>
              <a:off x="9263819" y="2497589"/>
              <a:ext cx="690113" cy="690113"/>
              <a:chOff x="9831042" y="3675297"/>
              <a:chExt cx="690113" cy="690113"/>
            </a:xfrm>
          </p:grpSpPr>
          <p:sp>
            <p:nvSpPr>
              <p:cNvPr id="258" name="Google Shape;258;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9" name="Google Shape;259;p24"/>
              <p:cNvSpPr txBox="1"/>
              <p:nvPr/>
            </p:nvSpPr>
            <p:spPr>
              <a:xfrm>
                <a:off x="9914648" y="3829067"/>
                <a:ext cx="593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Pam</a:t>
                </a:r>
                <a:endParaRPr/>
              </a:p>
            </p:txBody>
          </p:sp>
        </p:grpSp>
        <p:cxnSp>
          <p:nvCxnSpPr>
            <p:cNvPr id="260" name="Google Shape;260;p24"/>
            <p:cNvCxnSpPr>
              <a:stCxn id="252" idx="6"/>
              <a:endCxn id="255" idx="2"/>
            </p:cNvCxnSpPr>
            <p:nvPr/>
          </p:nvCxnSpPr>
          <p:spPr>
            <a:xfrm>
              <a:off x="9129676" y="1597248"/>
              <a:ext cx="640800" cy="0"/>
            </a:xfrm>
            <a:prstGeom prst="straightConnector1">
              <a:avLst/>
            </a:prstGeom>
            <a:noFill/>
            <a:ln w="28575" cap="flat" cmpd="sng">
              <a:solidFill>
                <a:srgbClr val="B6A479"/>
              </a:solidFill>
              <a:prstDash val="solid"/>
              <a:round/>
              <a:headEnd type="none" w="sm" len="sm"/>
              <a:tailEnd type="none" w="sm" len="sm"/>
            </a:ln>
          </p:spPr>
        </p:cxnSp>
        <p:cxnSp>
          <p:nvCxnSpPr>
            <p:cNvPr id="261" name="Google Shape;261;p24"/>
            <p:cNvCxnSpPr>
              <a:stCxn id="258" idx="7"/>
              <a:endCxn id="255" idx="4"/>
            </p:cNvCxnSpPr>
            <p:nvPr/>
          </p:nvCxnSpPr>
          <p:spPr>
            <a:xfrm rot="10800000" flipH="1">
              <a:off x="9852867" y="1942254"/>
              <a:ext cx="262500" cy="656400"/>
            </a:xfrm>
            <a:prstGeom prst="straightConnector1">
              <a:avLst/>
            </a:prstGeom>
            <a:noFill/>
            <a:ln w="28575" cap="flat" cmpd="sng">
              <a:solidFill>
                <a:srgbClr val="B6A479"/>
              </a:solidFill>
              <a:prstDash val="solid"/>
              <a:round/>
              <a:headEnd type="none" w="sm" len="sm"/>
              <a:tailEnd type="none" w="sm" len="sm"/>
            </a:ln>
          </p:spPr>
        </p:cxnSp>
      </p:grpSp>
      <p:grpSp>
        <p:nvGrpSpPr>
          <p:cNvPr id="262" name="Google Shape;262;p24"/>
          <p:cNvGrpSpPr/>
          <p:nvPr/>
        </p:nvGrpSpPr>
        <p:grpSpPr>
          <a:xfrm>
            <a:off x="6901545" y="3213223"/>
            <a:ext cx="2419978" cy="1992110"/>
            <a:chOff x="6156399" y="2917535"/>
            <a:chExt cx="2419978" cy="1992110"/>
          </a:xfrm>
        </p:grpSpPr>
        <p:grpSp>
          <p:nvGrpSpPr>
            <p:cNvPr id="263" name="Google Shape;263;p24"/>
            <p:cNvGrpSpPr/>
            <p:nvPr/>
          </p:nvGrpSpPr>
          <p:grpSpPr>
            <a:xfrm>
              <a:off x="6156399" y="3185800"/>
              <a:ext cx="878446" cy="690113"/>
              <a:chOff x="9731917" y="3675297"/>
              <a:chExt cx="878446" cy="690113"/>
            </a:xfrm>
          </p:grpSpPr>
          <p:sp>
            <p:nvSpPr>
              <p:cNvPr id="264" name="Google Shape;264;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5" name="Google Shape;265;p24"/>
              <p:cNvSpPr txBox="1"/>
              <p:nvPr/>
            </p:nvSpPr>
            <p:spPr>
              <a:xfrm>
                <a:off x="9731917" y="3851055"/>
                <a:ext cx="8784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Gunther</a:t>
                </a:r>
                <a:endParaRPr/>
              </a:p>
            </p:txBody>
          </p:sp>
        </p:grpSp>
        <p:grpSp>
          <p:nvGrpSpPr>
            <p:cNvPr id="266" name="Google Shape;266;p24"/>
            <p:cNvGrpSpPr/>
            <p:nvPr/>
          </p:nvGrpSpPr>
          <p:grpSpPr>
            <a:xfrm>
              <a:off x="7697977" y="2917535"/>
              <a:ext cx="878400" cy="690113"/>
              <a:chOff x="9790831" y="3675297"/>
              <a:chExt cx="878400" cy="690113"/>
            </a:xfrm>
          </p:grpSpPr>
          <p:sp>
            <p:nvSpPr>
              <p:cNvPr id="267" name="Google Shape;267;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8" name="Google Shape;268;p24"/>
              <p:cNvSpPr txBox="1"/>
              <p:nvPr/>
            </p:nvSpPr>
            <p:spPr>
              <a:xfrm>
                <a:off x="9790831" y="3867574"/>
                <a:ext cx="878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Rachel</a:t>
                </a:r>
                <a:endParaRPr/>
              </a:p>
            </p:txBody>
          </p:sp>
        </p:grpSp>
        <p:grpSp>
          <p:nvGrpSpPr>
            <p:cNvPr id="269" name="Google Shape;269;p24"/>
            <p:cNvGrpSpPr/>
            <p:nvPr/>
          </p:nvGrpSpPr>
          <p:grpSpPr>
            <a:xfrm>
              <a:off x="7323376" y="4219532"/>
              <a:ext cx="735730" cy="690113"/>
              <a:chOff x="9831042" y="3675297"/>
              <a:chExt cx="735730" cy="690113"/>
            </a:xfrm>
          </p:grpSpPr>
          <p:sp>
            <p:nvSpPr>
              <p:cNvPr id="270" name="Google Shape;270;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71" name="Google Shape;271;p24"/>
              <p:cNvSpPr txBox="1"/>
              <p:nvPr/>
            </p:nvSpPr>
            <p:spPr>
              <a:xfrm>
                <a:off x="9876772" y="3835677"/>
                <a:ext cx="690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Ross</a:t>
                </a:r>
                <a:endParaRPr/>
              </a:p>
            </p:txBody>
          </p:sp>
        </p:grpSp>
        <p:cxnSp>
          <p:nvCxnSpPr>
            <p:cNvPr id="272" name="Google Shape;272;p24"/>
            <p:cNvCxnSpPr>
              <a:stCxn id="264" idx="6"/>
              <a:endCxn id="267" idx="2"/>
            </p:cNvCxnSpPr>
            <p:nvPr/>
          </p:nvCxnSpPr>
          <p:spPr>
            <a:xfrm rot="10800000" flipH="1">
              <a:off x="6945637" y="3262657"/>
              <a:ext cx="792600" cy="268200"/>
            </a:xfrm>
            <a:prstGeom prst="straightConnector1">
              <a:avLst/>
            </a:prstGeom>
            <a:noFill/>
            <a:ln w="28575" cap="flat" cmpd="sng">
              <a:solidFill>
                <a:srgbClr val="B6A479"/>
              </a:solidFill>
              <a:prstDash val="solid"/>
              <a:round/>
              <a:headEnd type="none" w="sm" len="sm"/>
              <a:tailEnd type="triangle" w="med" len="med"/>
            </a:ln>
          </p:spPr>
        </p:cxnSp>
        <p:cxnSp>
          <p:nvCxnSpPr>
            <p:cNvPr id="273" name="Google Shape;273;p24"/>
            <p:cNvCxnSpPr>
              <a:stCxn id="267" idx="4"/>
              <a:endCxn id="270" idx="7"/>
            </p:cNvCxnSpPr>
            <p:nvPr/>
          </p:nvCxnSpPr>
          <p:spPr>
            <a:xfrm flipH="1">
              <a:off x="7912545" y="3607648"/>
              <a:ext cx="170700" cy="712800"/>
            </a:xfrm>
            <a:prstGeom prst="straightConnector1">
              <a:avLst/>
            </a:prstGeom>
            <a:noFill/>
            <a:ln w="28575" cap="flat" cmpd="sng">
              <a:solidFill>
                <a:srgbClr val="B6A479"/>
              </a:solidFill>
              <a:prstDash val="solid"/>
              <a:round/>
              <a:headEnd type="none" w="sm" len="sm"/>
              <a:tailEnd type="triangle" w="med" len="med"/>
            </a:ln>
          </p:spPr>
        </p:cxnSp>
        <p:cxnSp>
          <p:nvCxnSpPr>
            <p:cNvPr id="274" name="Google Shape;274;p24"/>
            <p:cNvCxnSpPr>
              <a:stCxn id="270" idx="0"/>
              <a:endCxn id="267" idx="3"/>
            </p:cNvCxnSpPr>
            <p:nvPr/>
          </p:nvCxnSpPr>
          <p:spPr>
            <a:xfrm rot="10800000" flipH="1">
              <a:off x="7668433" y="3506732"/>
              <a:ext cx="170700" cy="712800"/>
            </a:xfrm>
            <a:prstGeom prst="straightConnector1">
              <a:avLst/>
            </a:prstGeom>
            <a:noFill/>
            <a:ln w="28575" cap="flat" cmpd="sng">
              <a:solidFill>
                <a:srgbClr val="B6A479"/>
              </a:solidFill>
              <a:prstDash val="solid"/>
              <a:round/>
              <a:headEnd type="none" w="sm" len="sm"/>
              <a:tailEnd type="triangle" w="med" len="med"/>
            </a:ln>
          </p:spPr>
        </p:cxnSp>
      </p:grpSp>
      <p:sp>
        <p:nvSpPr>
          <p:cNvPr id="275" name="Google Shape;275;p24"/>
          <p:cNvSpPr txBox="1"/>
          <p:nvPr/>
        </p:nvSpPr>
        <p:spPr>
          <a:xfrm>
            <a:off x="9102623" y="1052120"/>
            <a:ext cx="19944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Undirected Graph:</a:t>
            </a:r>
            <a:endParaRPr/>
          </a:p>
        </p:txBody>
      </p:sp>
      <p:sp>
        <p:nvSpPr>
          <p:cNvPr id="276" name="Google Shape;276;p24"/>
          <p:cNvSpPr txBox="1"/>
          <p:nvPr/>
        </p:nvSpPr>
        <p:spPr>
          <a:xfrm>
            <a:off x="7413945" y="2843891"/>
            <a:ext cx="17395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Directed Graph: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dirty="0"/>
              <a:t>More Graph Terminology</a:t>
            </a:r>
            <a:endParaRPr dirty="0"/>
          </a:p>
        </p:txBody>
      </p:sp>
      <p:sp>
        <p:nvSpPr>
          <p:cNvPr id="282" name="Google Shape;282;p25"/>
          <p:cNvSpPr txBox="1">
            <a:spLocks noGrp="1"/>
          </p:cNvSpPr>
          <p:nvPr>
            <p:ph type="body" idx="1"/>
          </p:nvPr>
        </p:nvSpPr>
        <p:spPr>
          <a:xfrm>
            <a:off x="867625" y="1479875"/>
            <a:ext cx="7690200" cy="5224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Two nodes are </a:t>
            </a:r>
            <a:r>
              <a:rPr lang="en-US" b="1" dirty="0">
                <a:solidFill>
                  <a:srgbClr val="4C3283"/>
                </a:solidFill>
              </a:rPr>
              <a:t>connected</a:t>
            </a:r>
            <a:r>
              <a:rPr lang="en-US" dirty="0"/>
              <a:t> if there is a path between them</a:t>
            </a:r>
            <a:endParaRPr dirty="0"/>
          </a:p>
          <a:p>
            <a:pPr marL="457200" lvl="0" indent="-368300" algn="l" rtl="0">
              <a:lnSpc>
                <a:spcPct val="90000"/>
              </a:lnSpc>
              <a:spcBef>
                <a:spcPts val="400"/>
              </a:spcBef>
              <a:spcAft>
                <a:spcPts val="0"/>
              </a:spcAft>
              <a:buSzPts val="2200"/>
              <a:buChar char="●"/>
            </a:pPr>
            <a:r>
              <a:rPr lang="en-US" sz="2200" dirty="0"/>
              <a:t>If all the nodes are connected, we say the graph is </a:t>
            </a:r>
            <a:r>
              <a:rPr lang="en-US" sz="2200" b="1" dirty="0">
                <a:solidFill>
                  <a:srgbClr val="4C3283"/>
                </a:solidFill>
              </a:rPr>
              <a:t>connected</a:t>
            </a:r>
            <a:endParaRPr sz="2200" b="1" dirty="0">
              <a:solidFill>
                <a:srgbClr val="4C3283"/>
              </a:solidFill>
            </a:endParaRPr>
          </a:p>
          <a:p>
            <a:pPr marL="1371600" lvl="1" indent="-368300" algn="l" rtl="0">
              <a:lnSpc>
                <a:spcPct val="90000"/>
              </a:lnSpc>
              <a:spcBef>
                <a:spcPts val="0"/>
              </a:spcBef>
              <a:spcAft>
                <a:spcPts val="0"/>
              </a:spcAft>
              <a:buClr>
                <a:srgbClr val="4C3283"/>
              </a:buClr>
              <a:buSzPts val="2200"/>
              <a:buChar char="○"/>
            </a:pPr>
            <a:r>
              <a:rPr lang="en-US" sz="2200" dirty="0"/>
              <a:t>A directed graph is </a:t>
            </a:r>
            <a:r>
              <a:rPr lang="en-US" sz="2200" b="1" dirty="0">
                <a:solidFill>
                  <a:srgbClr val="4C3283"/>
                </a:solidFill>
              </a:rPr>
              <a:t>weakly connected</a:t>
            </a:r>
            <a:r>
              <a:rPr lang="en-US" sz="2200" dirty="0"/>
              <a:t> if replacing every directed edge with an undirected edge results in a connected graph</a:t>
            </a:r>
            <a:endParaRPr sz="2200" dirty="0"/>
          </a:p>
          <a:p>
            <a:pPr marL="1371600" lvl="1" indent="-368300" algn="l" rtl="0">
              <a:lnSpc>
                <a:spcPct val="90000"/>
              </a:lnSpc>
              <a:spcBef>
                <a:spcPts val="0"/>
              </a:spcBef>
              <a:spcAft>
                <a:spcPts val="0"/>
              </a:spcAft>
              <a:buSzPts val="2200"/>
              <a:buChar char="○"/>
            </a:pPr>
            <a:r>
              <a:rPr lang="en-US" sz="2200" dirty="0"/>
              <a:t>A directed graph is</a:t>
            </a:r>
            <a:r>
              <a:rPr lang="en-US" sz="2200" b="1" dirty="0">
                <a:solidFill>
                  <a:srgbClr val="4C3283"/>
                </a:solidFill>
              </a:rPr>
              <a:t> strongly connected</a:t>
            </a:r>
            <a:r>
              <a:rPr lang="en-US" sz="2200" dirty="0"/>
              <a:t> if a directed path exists between every pair of nodes</a:t>
            </a:r>
            <a:endParaRPr sz="2200" dirty="0"/>
          </a:p>
          <a:p>
            <a:pPr marL="457200" lvl="0" indent="-368300" algn="l" rtl="0">
              <a:lnSpc>
                <a:spcPct val="90000"/>
              </a:lnSpc>
              <a:spcBef>
                <a:spcPts val="0"/>
              </a:spcBef>
              <a:spcAft>
                <a:spcPts val="0"/>
              </a:spcAft>
              <a:buSzPts val="2200"/>
              <a:buChar char="●"/>
            </a:pPr>
            <a:r>
              <a:rPr lang="en-US" sz="2200" dirty="0"/>
              <a:t>The number of edges leaving a node is its </a:t>
            </a:r>
            <a:r>
              <a:rPr lang="en-US" sz="2200" b="1" dirty="0">
                <a:solidFill>
                  <a:srgbClr val="4C3283"/>
                </a:solidFill>
              </a:rPr>
              <a:t>degree</a:t>
            </a:r>
            <a:br>
              <a:rPr lang="en-US" b="1" dirty="0">
                <a:solidFill>
                  <a:srgbClr val="73B5E4"/>
                </a:solidFill>
              </a:rPr>
            </a:br>
            <a:endParaRPr b="1" dirty="0">
              <a:solidFill>
                <a:srgbClr val="73B5E4"/>
              </a:solidFill>
            </a:endParaRPr>
          </a:p>
          <a:p>
            <a:pPr marL="0" lvl="0" indent="0" algn="l" rtl="0">
              <a:lnSpc>
                <a:spcPct val="90000"/>
              </a:lnSpc>
              <a:spcBef>
                <a:spcPts val="1600"/>
              </a:spcBef>
              <a:spcAft>
                <a:spcPts val="0"/>
              </a:spcAft>
              <a:buNone/>
            </a:pPr>
            <a:r>
              <a:rPr lang="en-US" dirty="0"/>
              <a:t>A </a:t>
            </a:r>
            <a:r>
              <a:rPr lang="en-US" b="1" dirty="0">
                <a:solidFill>
                  <a:srgbClr val="4C3283"/>
                </a:solidFill>
              </a:rPr>
              <a:t>path</a:t>
            </a:r>
            <a:r>
              <a:rPr lang="en-US" dirty="0"/>
              <a:t> is a sequence of nodes connected by edges</a:t>
            </a:r>
            <a:endParaRPr dirty="0"/>
          </a:p>
          <a:p>
            <a:pPr marL="457200" lvl="0" indent="-368300" algn="l" rtl="0">
              <a:lnSpc>
                <a:spcPct val="90000"/>
              </a:lnSpc>
              <a:spcBef>
                <a:spcPts val="400"/>
              </a:spcBef>
              <a:spcAft>
                <a:spcPts val="0"/>
              </a:spcAft>
              <a:buSzPts val="2200"/>
              <a:buChar char="●"/>
            </a:pPr>
            <a:r>
              <a:rPr lang="en-US" sz="2200" dirty="0"/>
              <a:t>A </a:t>
            </a:r>
            <a:r>
              <a:rPr lang="en-US" sz="2200" b="1" dirty="0">
                <a:solidFill>
                  <a:srgbClr val="4C3283"/>
                </a:solidFill>
              </a:rPr>
              <a:t>simple path </a:t>
            </a:r>
            <a:r>
              <a:rPr lang="en-US" sz="2200" dirty="0"/>
              <a:t>is a path without repeated nodes</a:t>
            </a:r>
            <a:endParaRPr sz="2200" dirty="0"/>
          </a:p>
          <a:p>
            <a:pPr marL="457200" lvl="0" indent="-368300" algn="l" rtl="0">
              <a:lnSpc>
                <a:spcPct val="90000"/>
              </a:lnSpc>
              <a:spcBef>
                <a:spcPts val="0"/>
              </a:spcBef>
              <a:spcAft>
                <a:spcPts val="0"/>
              </a:spcAft>
              <a:buSzPts val="2200"/>
              <a:buChar char="●"/>
            </a:pPr>
            <a:r>
              <a:rPr lang="en-US" sz="2200" dirty="0"/>
              <a:t>A </a:t>
            </a:r>
            <a:r>
              <a:rPr lang="en-US" sz="2200" b="1" dirty="0">
                <a:solidFill>
                  <a:srgbClr val="4C3283"/>
                </a:solidFill>
              </a:rPr>
              <a:t>cycle</a:t>
            </a:r>
            <a:r>
              <a:rPr lang="en-US" sz="2200" dirty="0"/>
              <a:t> is a path whose first and last nodes are the same</a:t>
            </a:r>
            <a:endParaRPr sz="2200" dirty="0"/>
          </a:p>
          <a:p>
            <a:pPr marL="914400" lvl="1" indent="-342900" algn="l" rtl="0">
              <a:lnSpc>
                <a:spcPct val="90000"/>
              </a:lnSpc>
              <a:spcBef>
                <a:spcPts val="0"/>
              </a:spcBef>
              <a:spcAft>
                <a:spcPts val="0"/>
              </a:spcAft>
              <a:buSzPts val="1800"/>
              <a:buChar char="○"/>
            </a:pPr>
            <a:r>
              <a:rPr lang="en-US" sz="1800" dirty="0"/>
              <a:t>A graph with a cycle is </a:t>
            </a:r>
            <a:r>
              <a:rPr lang="en-US" sz="1800" b="1" dirty="0">
                <a:solidFill>
                  <a:srgbClr val="4C3283"/>
                </a:solidFill>
              </a:rPr>
              <a:t>cyclic</a:t>
            </a:r>
            <a:endParaRPr sz="1800" dirty="0"/>
          </a:p>
        </p:txBody>
      </p:sp>
      <p:sp>
        <p:nvSpPr>
          <p:cNvPr id="283" name="Google Shape;283;p25"/>
          <p:cNvSpPr/>
          <p:nvPr/>
        </p:nvSpPr>
        <p:spPr>
          <a:xfrm>
            <a:off x="9792884" y="27769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284" name="Google Shape;284;p25"/>
          <p:cNvSpPr/>
          <p:nvPr/>
        </p:nvSpPr>
        <p:spPr>
          <a:xfrm>
            <a:off x="10359238" y="2258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285" name="Google Shape;285;p25"/>
          <p:cNvSpPr/>
          <p:nvPr/>
        </p:nvSpPr>
        <p:spPr>
          <a:xfrm>
            <a:off x="11004605" y="25804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286" name="Google Shape;286;p25"/>
          <p:cNvCxnSpPr>
            <a:stCxn id="283" idx="7"/>
            <a:endCxn id="284" idx="3"/>
          </p:cNvCxnSpPr>
          <p:nvPr/>
        </p:nvCxnSpPr>
        <p:spPr>
          <a:xfrm rot="10800000" flipH="1">
            <a:off x="10128330" y="2594227"/>
            <a:ext cx="288600" cy="240300"/>
          </a:xfrm>
          <a:prstGeom prst="straightConnector1">
            <a:avLst/>
          </a:prstGeom>
          <a:noFill/>
          <a:ln w="28575" cap="flat" cmpd="sng">
            <a:solidFill>
              <a:srgbClr val="4C3282"/>
            </a:solidFill>
            <a:prstDash val="solid"/>
            <a:round/>
            <a:headEnd type="none" w="sm" len="sm"/>
            <a:tailEnd type="triangle" w="med" len="med"/>
          </a:ln>
        </p:spPr>
      </p:cxnSp>
      <p:cxnSp>
        <p:nvCxnSpPr>
          <p:cNvPr id="287" name="Google Shape;287;p25"/>
          <p:cNvCxnSpPr>
            <a:stCxn id="284" idx="6"/>
            <a:endCxn id="285" idx="1"/>
          </p:cNvCxnSpPr>
          <p:nvPr/>
        </p:nvCxnSpPr>
        <p:spPr>
          <a:xfrm>
            <a:off x="10752238" y="2455184"/>
            <a:ext cx="309900" cy="182700"/>
          </a:xfrm>
          <a:prstGeom prst="straightConnector1">
            <a:avLst/>
          </a:prstGeom>
          <a:noFill/>
          <a:ln w="28575" cap="flat" cmpd="sng">
            <a:solidFill>
              <a:srgbClr val="4C3282"/>
            </a:solidFill>
            <a:prstDash val="solid"/>
            <a:round/>
            <a:headEnd type="none" w="sm" len="sm"/>
            <a:tailEnd type="triangle" w="med" len="med"/>
          </a:ln>
        </p:spPr>
      </p:cxnSp>
      <p:sp>
        <p:nvSpPr>
          <p:cNvPr id="288" name="Google Shape;288;p25"/>
          <p:cNvSpPr/>
          <p:nvPr/>
        </p:nvSpPr>
        <p:spPr>
          <a:xfrm>
            <a:off x="8510092"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f</a:t>
            </a:r>
            <a:endParaRPr sz="1600" b="1">
              <a:solidFill>
                <a:schemeClr val="dk1"/>
              </a:solidFill>
              <a:latin typeface="Consolas"/>
              <a:ea typeface="Consolas"/>
              <a:cs typeface="Consolas"/>
              <a:sym typeface="Consolas"/>
            </a:endParaRPr>
          </a:p>
        </p:txBody>
      </p:sp>
      <p:sp>
        <p:nvSpPr>
          <p:cNvPr id="289" name="Google Shape;289;p25"/>
          <p:cNvSpPr/>
          <p:nvPr/>
        </p:nvSpPr>
        <p:spPr>
          <a:xfrm>
            <a:off x="9179880" y="142492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290" name="Google Shape;290;p25"/>
          <p:cNvCxnSpPr>
            <a:stCxn id="288" idx="6"/>
            <a:endCxn id="289" idx="2"/>
          </p:cNvCxnSpPr>
          <p:nvPr/>
        </p:nvCxnSpPr>
        <p:spPr>
          <a:xfrm>
            <a:off x="8903092" y="1283376"/>
            <a:ext cx="276900" cy="338100"/>
          </a:xfrm>
          <a:prstGeom prst="straightConnector1">
            <a:avLst/>
          </a:prstGeom>
          <a:noFill/>
          <a:ln w="28575" cap="flat" cmpd="sng">
            <a:solidFill>
              <a:srgbClr val="4C3282"/>
            </a:solidFill>
            <a:prstDash val="solid"/>
            <a:round/>
            <a:headEnd type="none" w="sm" len="sm"/>
            <a:tailEnd type="none" w="sm" len="sm"/>
          </a:ln>
        </p:spPr>
      </p:cxnSp>
      <p:sp>
        <p:nvSpPr>
          <p:cNvPr id="291" name="Google Shape;291;p25"/>
          <p:cNvSpPr/>
          <p:nvPr/>
        </p:nvSpPr>
        <p:spPr>
          <a:xfrm>
            <a:off x="9894186"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g</a:t>
            </a:r>
            <a:endParaRPr sz="1600" b="1">
              <a:solidFill>
                <a:schemeClr val="dk1"/>
              </a:solidFill>
              <a:latin typeface="Consolas"/>
              <a:ea typeface="Consolas"/>
              <a:cs typeface="Consolas"/>
              <a:sym typeface="Consolas"/>
            </a:endParaRPr>
          </a:p>
        </p:txBody>
      </p:sp>
      <p:cxnSp>
        <p:nvCxnSpPr>
          <p:cNvPr id="292" name="Google Shape;292;p25"/>
          <p:cNvCxnSpPr>
            <a:stCxn id="289" idx="6"/>
            <a:endCxn id="291" idx="3"/>
          </p:cNvCxnSpPr>
          <p:nvPr/>
        </p:nvCxnSpPr>
        <p:spPr>
          <a:xfrm rot="10800000" flipH="1">
            <a:off x="9572880" y="1422226"/>
            <a:ext cx="378900" cy="199200"/>
          </a:xfrm>
          <a:prstGeom prst="straightConnector1">
            <a:avLst/>
          </a:prstGeom>
          <a:noFill/>
          <a:ln w="28575" cap="flat" cmpd="sng">
            <a:solidFill>
              <a:srgbClr val="4C3282"/>
            </a:solidFill>
            <a:prstDash val="solid"/>
            <a:round/>
            <a:headEnd type="none" w="sm" len="sm"/>
            <a:tailEnd type="none" w="sm" len="sm"/>
          </a:ln>
        </p:spPr>
      </p:cxnSp>
      <p:sp>
        <p:nvSpPr>
          <p:cNvPr id="293" name="Google Shape;293;p25"/>
          <p:cNvSpPr/>
          <p:nvPr/>
        </p:nvSpPr>
        <p:spPr>
          <a:xfrm>
            <a:off x="11301416" y="1865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294" name="Google Shape;294;p25"/>
          <p:cNvSpPr/>
          <p:nvPr/>
        </p:nvSpPr>
        <p:spPr>
          <a:xfrm>
            <a:off x="9202139" y="843390"/>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j</a:t>
            </a:r>
            <a:endParaRPr sz="1600" b="1">
              <a:solidFill>
                <a:schemeClr val="dk1"/>
              </a:solidFill>
              <a:latin typeface="Consolas"/>
              <a:ea typeface="Consolas"/>
              <a:cs typeface="Consolas"/>
              <a:sym typeface="Consolas"/>
            </a:endParaRPr>
          </a:p>
        </p:txBody>
      </p:sp>
      <p:sp>
        <p:nvSpPr>
          <p:cNvPr id="295" name="Google Shape;295;p25"/>
          <p:cNvSpPr/>
          <p:nvPr/>
        </p:nvSpPr>
        <p:spPr>
          <a:xfrm>
            <a:off x="10239346" y="540676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296" name="Google Shape;296;p25"/>
          <p:cNvSpPr/>
          <p:nvPr/>
        </p:nvSpPr>
        <p:spPr>
          <a:xfrm>
            <a:off x="10636438" y="601451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297" name="Google Shape;297;p25"/>
          <p:cNvCxnSpPr>
            <a:stCxn id="295" idx="5"/>
            <a:endCxn id="296" idx="1"/>
          </p:cNvCxnSpPr>
          <p:nvPr/>
        </p:nvCxnSpPr>
        <p:spPr>
          <a:xfrm>
            <a:off x="10574792" y="5742212"/>
            <a:ext cx="119100" cy="330000"/>
          </a:xfrm>
          <a:prstGeom prst="straightConnector1">
            <a:avLst/>
          </a:prstGeom>
          <a:noFill/>
          <a:ln w="28575" cap="flat" cmpd="sng">
            <a:solidFill>
              <a:srgbClr val="4C3282"/>
            </a:solidFill>
            <a:prstDash val="solid"/>
            <a:round/>
            <a:headEnd type="none" w="sm" len="sm"/>
            <a:tailEnd type="triangle" w="med" len="med"/>
          </a:ln>
        </p:spPr>
      </p:cxnSp>
      <p:sp>
        <p:nvSpPr>
          <p:cNvPr id="298" name="Google Shape;298;p25"/>
          <p:cNvSpPr/>
          <p:nvPr/>
        </p:nvSpPr>
        <p:spPr>
          <a:xfrm>
            <a:off x="11350744" y="567646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299" name="Google Shape;299;p25"/>
          <p:cNvCxnSpPr>
            <a:stCxn id="296" idx="6"/>
            <a:endCxn id="298" idx="3"/>
          </p:cNvCxnSpPr>
          <p:nvPr/>
        </p:nvCxnSpPr>
        <p:spPr>
          <a:xfrm rot="10800000" flipH="1">
            <a:off x="11029438" y="6011815"/>
            <a:ext cx="378900" cy="199200"/>
          </a:xfrm>
          <a:prstGeom prst="straightConnector1">
            <a:avLst/>
          </a:prstGeom>
          <a:noFill/>
          <a:ln w="28575" cap="flat" cmpd="sng">
            <a:solidFill>
              <a:srgbClr val="4C3282"/>
            </a:solidFill>
            <a:prstDash val="solid"/>
            <a:round/>
            <a:headEnd type="none" w="sm" len="sm"/>
            <a:tailEnd type="triangle" w="med" len="med"/>
          </a:ln>
        </p:spPr>
      </p:cxnSp>
      <p:sp>
        <p:nvSpPr>
          <p:cNvPr id="300" name="Google Shape;300;p25"/>
          <p:cNvSpPr/>
          <p:nvPr/>
        </p:nvSpPr>
        <p:spPr>
          <a:xfrm>
            <a:off x="10883553" y="51733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01" name="Google Shape;301;p25"/>
          <p:cNvSpPr/>
          <p:nvPr/>
        </p:nvSpPr>
        <p:spPr>
          <a:xfrm>
            <a:off x="9831848" y="602631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02" name="Google Shape;302;p25"/>
          <p:cNvCxnSpPr>
            <a:stCxn id="295" idx="3"/>
            <a:endCxn id="301" idx="7"/>
          </p:cNvCxnSpPr>
          <p:nvPr/>
        </p:nvCxnSpPr>
        <p:spPr>
          <a:xfrm flipH="1">
            <a:off x="10167300" y="5742212"/>
            <a:ext cx="129600" cy="341700"/>
          </a:xfrm>
          <a:prstGeom prst="straightConnector1">
            <a:avLst/>
          </a:prstGeom>
          <a:noFill/>
          <a:ln w="28575" cap="flat" cmpd="sng">
            <a:solidFill>
              <a:srgbClr val="4C3282"/>
            </a:solidFill>
            <a:prstDash val="solid"/>
            <a:round/>
            <a:headEnd type="none" w="sm" len="sm"/>
            <a:tailEnd type="triangle" w="med" len="med"/>
          </a:ln>
        </p:spPr>
      </p:cxnSp>
      <p:cxnSp>
        <p:nvCxnSpPr>
          <p:cNvPr id="303" name="Google Shape;303;p25"/>
          <p:cNvCxnSpPr>
            <a:stCxn id="300" idx="2"/>
            <a:endCxn id="295" idx="7"/>
          </p:cNvCxnSpPr>
          <p:nvPr/>
        </p:nvCxnSpPr>
        <p:spPr>
          <a:xfrm flipH="1">
            <a:off x="10574853" y="5369819"/>
            <a:ext cx="308700" cy="94500"/>
          </a:xfrm>
          <a:prstGeom prst="straightConnector1">
            <a:avLst/>
          </a:prstGeom>
          <a:noFill/>
          <a:ln w="28575" cap="flat" cmpd="sng">
            <a:solidFill>
              <a:srgbClr val="4C3282"/>
            </a:solidFill>
            <a:prstDash val="solid"/>
            <a:round/>
            <a:headEnd type="none" w="sm" len="sm"/>
            <a:tailEnd type="triangle" w="med" len="med"/>
          </a:ln>
        </p:spPr>
      </p:cxnSp>
      <p:cxnSp>
        <p:nvCxnSpPr>
          <p:cNvPr id="304" name="Google Shape;304;p25"/>
          <p:cNvCxnSpPr>
            <a:stCxn id="300" idx="4"/>
            <a:endCxn id="296" idx="7"/>
          </p:cNvCxnSpPr>
          <p:nvPr/>
        </p:nvCxnSpPr>
        <p:spPr>
          <a:xfrm flipH="1">
            <a:off x="10971753" y="5566319"/>
            <a:ext cx="108300" cy="505800"/>
          </a:xfrm>
          <a:prstGeom prst="straightConnector1">
            <a:avLst/>
          </a:prstGeom>
          <a:noFill/>
          <a:ln w="28575" cap="flat" cmpd="sng">
            <a:solidFill>
              <a:srgbClr val="4C3282"/>
            </a:solidFill>
            <a:prstDash val="solid"/>
            <a:round/>
            <a:headEnd type="none" w="sm" len="sm"/>
            <a:tailEnd type="triangle" w="med" len="med"/>
          </a:ln>
        </p:spPr>
      </p:cxnSp>
      <p:sp>
        <p:nvSpPr>
          <p:cNvPr id="305" name="Google Shape;305;p25"/>
          <p:cNvSpPr/>
          <p:nvPr/>
        </p:nvSpPr>
        <p:spPr>
          <a:xfrm>
            <a:off x="8809139" y="424575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306" name="Google Shape;306;p25"/>
          <p:cNvSpPr/>
          <p:nvPr/>
        </p:nvSpPr>
        <p:spPr>
          <a:xfrm>
            <a:off x="9206231" y="485350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307" name="Google Shape;307;p25"/>
          <p:cNvCxnSpPr>
            <a:stCxn id="305" idx="5"/>
            <a:endCxn id="306" idx="1"/>
          </p:cNvCxnSpPr>
          <p:nvPr/>
        </p:nvCxnSpPr>
        <p:spPr>
          <a:xfrm>
            <a:off x="9144585" y="4581201"/>
            <a:ext cx="119100" cy="330000"/>
          </a:xfrm>
          <a:prstGeom prst="straightConnector1">
            <a:avLst/>
          </a:prstGeom>
          <a:noFill/>
          <a:ln w="28575" cap="flat" cmpd="sng">
            <a:solidFill>
              <a:srgbClr val="4C3282"/>
            </a:solidFill>
            <a:prstDash val="solid"/>
            <a:round/>
            <a:headEnd type="none" w="sm" len="sm"/>
            <a:tailEnd type="none" w="sm" len="sm"/>
          </a:ln>
        </p:spPr>
      </p:cxnSp>
      <p:sp>
        <p:nvSpPr>
          <p:cNvPr id="308" name="Google Shape;308;p25"/>
          <p:cNvSpPr/>
          <p:nvPr/>
        </p:nvSpPr>
        <p:spPr>
          <a:xfrm>
            <a:off x="9920537" y="451545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309" name="Google Shape;309;p25"/>
          <p:cNvCxnSpPr>
            <a:stCxn id="306" idx="6"/>
            <a:endCxn id="308" idx="3"/>
          </p:cNvCxnSpPr>
          <p:nvPr/>
        </p:nvCxnSpPr>
        <p:spPr>
          <a:xfrm rot="10800000" flipH="1">
            <a:off x="9599231" y="4850804"/>
            <a:ext cx="378900" cy="199200"/>
          </a:xfrm>
          <a:prstGeom prst="straightConnector1">
            <a:avLst/>
          </a:prstGeom>
          <a:noFill/>
          <a:ln w="28575" cap="flat" cmpd="sng">
            <a:solidFill>
              <a:srgbClr val="4C3282"/>
            </a:solidFill>
            <a:prstDash val="solid"/>
            <a:round/>
            <a:headEnd type="none" w="sm" len="sm"/>
            <a:tailEnd type="none" w="sm" len="sm"/>
          </a:ln>
        </p:spPr>
      </p:cxnSp>
      <p:sp>
        <p:nvSpPr>
          <p:cNvPr id="310" name="Google Shape;310;p25"/>
          <p:cNvSpPr/>
          <p:nvPr/>
        </p:nvSpPr>
        <p:spPr>
          <a:xfrm>
            <a:off x="9453346" y="40123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11" name="Google Shape;311;p25"/>
          <p:cNvSpPr/>
          <p:nvPr/>
        </p:nvSpPr>
        <p:spPr>
          <a:xfrm>
            <a:off x="8401641" y="4865302"/>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12" name="Google Shape;312;p25"/>
          <p:cNvCxnSpPr>
            <a:stCxn id="305" idx="3"/>
            <a:endCxn id="311" idx="7"/>
          </p:cNvCxnSpPr>
          <p:nvPr/>
        </p:nvCxnSpPr>
        <p:spPr>
          <a:xfrm flipH="1">
            <a:off x="8737093" y="4581201"/>
            <a:ext cx="129600" cy="341700"/>
          </a:xfrm>
          <a:prstGeom prst="straightConnector1">
            <a:avLst/>
          </a:prstGeom>
          <a:noFill/>
          <a:ln w="28575" cap="flat" cmpd="sng">
            <a:solidFill>
              <a:srgbClr val="4C3282"/>
            </a:solidFill>
            <a:prstDash val="solid"/>
            <a:round/>
            <a:headEnd type="none" w="sm" len="sm"/>
            <a:tailEnd type="none" w="sm" len="sm"/>
          </a:ln>
        </p:spPr>
      </p:cxnSp>
      <p:cxnSp>
        <p:nvCxnSpPr>
          <p:cNvPr id="313" name="Google Shape;313;p25"/>
          <p:cNvCxnSpPr>
            <a:stCxn id="310" idx="2"/>
            <a:endCxn id="305" idx="7"/>
          </p:cNvCxnSpPr>
          <p:nvPr/>
        </p:nvCxnSpPr>
        <p:spPr>
          <a:xfrm flipH="1">
            <a:off x="9144646" y="4208808"/>
            <a:ext cx="308700" cy="94500"/>
          </a:xfrm>
          <a:prstGeom prst="straightConnector1">
            <a:avLst/>
          </a:prstGeom>
          <a:noFill/>
          <a:ln w="28575" cap="flat" cmpd="sng">
            <a:solidFill>
              <a:srgbClr val="4C3282"/>
            </a:solidFill>
            <a:prstDash val="solid"/>
            <a:round/>
            <a:headEnd type="none" w="sm" len="sm"/>
            <a:tailEnd type="none" w="sm" len="sm"/>
          </a:ln>
        </p:spPr>
      </p:cxnSp>
      <p:cxnSp>
        <p:nvCxnSpPr>
          <p:cNvPr id="314" name="Google Shape;314;p25"/>
          <p:cNvCxnSpPr>
            <a:stCxn id="310" idx="4"/>
            <a:endCxn id="306" idx="7"/>
          </p:cNvCxnSpPr>
          <p:nvPr/>
        </p:nvCxnSpPr>
        <p:spPr>
          <a:xfrm flipH="1">
            <a:off x="9541546" y="4405308"/>
            <a:ext cx="108300" cy="505800"/>
          </a:xfrm>
          <a:prstGeom prst="straightConnector1">
            <a:avLst/>
          </a:prstGeom>
          <a:noFill/>
          <a:ln w="28575" cap="flat" cmpd="sng">
            <a:solidFill>
              <a:srgbClr val="4C3282"/>
            </a:solidFill>
            <a:prstDash val="solid"/>
            <a:round/>
            <a:headEnd type="none" w="sm" len="sm"/>
            <a:tailEnd type="none" w="sm" len="sm"/>
          </a:ln>
        </p:spPr>
      </p:cxnSp>
      <p:sp>
        <p:nvSpPr>
          <p:cNvPr id="315" name="Google Shape;315;p25"/>
          <p:cNvSpPr txBox="1"/>
          <p:nvPr/>
        </p:nvSpPr>
        <p:spPr>
          <a:xfrm>
            <a:off x="9782850" y="1669175"/>
            <a:ext cx="13086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not connected</a:t>
            </a:r>
            <a:endParaRPr>
              <a:latin typeface="Quattrocento Sans"/>
              <a:ea typeface="Quattrocento Sans"/>
              <a:cs typeface="Quattrocento Sans"/>
              <a:sym typeface="Quattrocento Sans"/>
            </a:endParaRPr>
          </a:p>
        </p:txBody>
      </p:sp>
      <p:sp>
        <p:nvSpPr>
          <p:cNvPr id="316" name="Google Shape;316;p25"/>
          <p:cNvSpPr txBox="1"/>
          <p:nvPr/>
        </p:nvSpPr>
        <p:spPr>
          <a:xfrm>
            <a:off x="10584200" y="4551950"/>
            <a:ext cx="11103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connected</a:t>
            </a:r>
            <a:endParaRPr>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6"/>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a:t>Directed vs Undirected; Acyclic vs Cyclic</a:t>
            </a:r>
            <a:endParaRPr/>
          </a:p>
        </p:txBody>
      </p:sp>
      <p:sp>
        <p:nvSpPr>
          <p:cNvPr id="322" name="Google Shape;322;p26"/>
          <p:cNvSpPr/>
          <p:nvPr/>
        </p:nvSpPr>
        <p:spPr>
          <a:xfrm>
            <a:off x="3688848"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23" name="Google Shape;323;p26"/>
          <p:cNvSpPr/>
          <p:nvPr/>
        </p:nvSpPr>
        <p:spPr>
          <a:xfrm>
            <a:off x="4238424" y="218252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24" name="Google Shape;324;p26"/>
          <p:cNvSpPr/>
          <p:nvPr/>
        </p:nvSpPr>
        <p:spPr>
          <a:xfrm>
            <a:off x="4788000"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25" name="Google Shape;325;p26"/>
          <p:cNvSpPr/>
          <p:nvPr/>
        </p:nvSpPr>
        <p:spPr>
          <a:xfrm>
            <a:off x="4238424" y="3248830"/>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26" name="Google Shape;326;p26"/>
          <p:cNvCxnSpPr>
            <a:stCxn id="322" idx="7"/>
            <a:endCxn id="323" idx="3"/>
          </p:cNvCxnSpPr>
          <p:nvPr/>
        </p:nvCxnSpPr>
        <p:spPr>
          <a:xfrm rot="10800000" flipH="1">
            <a:off x="4024294" y="2517856"/>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7" name="Google Shape;327;p26"/>
          <p:cNvCxnSpPr>
            <a:stCxn id="322" idx="5"/>
            <a:endCxn id="325" idx="1"/>
          </p:cNvCxnSpPr>
          <p:nvPr/>
        </p:nvCxnSpPr>
        <p:spPr>
          <a:xfrm>
            <a:off x="4024294" y="3076848"/>
            <a:ext cx="271800" cy="229500"/>
          </a:xfrm>
          <a:prstGeom prst="straightConnector1">
            <a:avLst/>
          </a:prstGeom>
          <a:noFill/>
          <a:ln w="28575" cap="flat" cmpd="sng">
            <a:solidFill>
              <a:srgbClr val="B6A479"/>
            </a:solidFill>
            <a:prstDash val="solid"/>
            <a:round/>
            <a:headEnd type="none" w="sm" len="sm"/>
            <a:tailEnd type="triangle" w="med" len="med"/>
          </a:ln>
        </p:spPr>
      </p:cxnSp>
      <p:cxnSp>
        <p:nvCxnSpPr>
          <p:cNvPr id="328" name="Google Shape;328;p26"/>
          <p:cNvCxnSpPr>
            <a:stCxn id="323" idx="5"/>
            <a:endCxn id="324" idx="1"/>
          </p:cNvCxnSpPr>
          <p:nvPr/>
        </p:nvCxnSpPr>
        <p:spPr>
          <a:xfrm>
            <a:off x="4573870" y="2517968"/>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9" name="Google Shape;329;p26"/>
          <p:cNvCxnSpPr>
            <a:stCxn id="325" idx="7"/>
            <a:endCxn id="324" idx="3"/>
          </p:cNvCxnSpPr>
          <p:nvPr/>
        </p:nvCxnSpPr>
        <p:spPr>
          <a:xfrm rot="10800000" flipH="1">
            <a:off x="4573870" y="3076884"/>
            <a:ext cx="271800" cy="229500"/>
          </a:xfrm>
          <a:prstGeom prst="straightConnector1">
            <a:avLst/>
          </a:prstGeom>
          <a:noFill/>
          <a:ln w="28575" cap="flat" cmpd="sng">
            <a:solidFill>
              <a:srgbClr val="B6A479"/>
            </a:solidFill>
            <a:prstDash val="solid"/>
            <a:round/>
            <a:headEnd type="none" w="sm" len="sm"/>
            <a:tailEnd type="triangle" w="med" len="med"/>
          </a:ln>
        </p:spPr>
      </p:cxnSp>
      <p:sp>
        <p:nvSpPr>
          <p:cNvPr id="330" name="Google Shape;330;p26"/>
          <p:cNvSpPr/>
          <p:nvPr/>
        </p:nvSpPr>
        <p:spPr>
          <a:xfrm>
            <a:off x="6900841"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31" name="Google Shape;331;p26"/>
          <p:cNvSpPr/>
          <p:nvPr/>
        </p:nvSpPr>
        <p:spPr>
          <a:xfrm>
            <a:off x="7450417" y="219492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32" name="Google Shape;332;p26"/>
          <p:cNvSpPr/>
          <p:nvPr/>
        </p:nvSpPr>
        <p:spPr>
          <a:xfrm>
            <a:off x="7999992"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33" name="Google Shape;333;p26"/>
          <p:cNvSpPr/>
          <p:nvPr/>
        </p:nvSpPr>
        <p:spPr>
          <a:xfrm>
            <a:off x="7450417" y="326123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34" name="Google Shape;334;p26"/>
          <p:cNvCxnSpPr>
            <a:stCxn id="330" idx="7"/>
            <a:endCxn id="331" idx="3"/>
          </p:cNvCxnSpPr>
          <p:nvPr/>
        </p:nvCxnSpPr>
        <p:spPr>
          <a:xfrm rot="10800000" flipH="1">
            <a:off x="7236287" y="2530262"/>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5" name="Google Shape;335;p26"/>
          <p:cNvCxnSpPr>
            <a:stCxn id="331" idx="5"/>
            <a:endCxn id="332" idx="1"/>
          </p:cNvCxnSpPr>
          <p:nvPr/>
        </p:nvCxnSpPr>
        <p:spPr>
          <a:xfrm>
            <a:off x="7785863" y="2530374"/>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6" name="Google Shape;336;p26"/>
          <p:cNvCxnSpPr>
            <a:stCxn id="333" idx="7"/>
            <a:endCxn id="332" idx="3"/>
          </p:cNvCxnSpPr>
          <p:nvPr/>
        </p:nvCxnSpPr>
        <p:spPr>
          <a:xfrm rot="10800000" flipH="1">
            <a:off x="7785863" y="3089290"/>
            <a:ext cx="271800" cy="229500"/>
          </a:xfrm>
          <a:prstGeom prst="straightConnector1">
            <a:avLst/>
          </a:prstGeom>
          <a:noFill/>
          <a:ln w="28575" cap="flat" cmpd="sng">
            <a:solidFill>
              <a:srgbClr val="B6A479"/>
            </a:solidFill>
            <a:prstDash val="solid"/>
            <a:round/>
            <a:headEnd type="none" w="sm" len="sm"/>
            <a:tailEnd type="none" w="sm" len="sm"/>
          </a:ln>
        </p:spPr>
      </p:cxnSp>
      <p:sp>
        <p:nvSpPr>
          <p:cNvPr id="337" name="Google Shape;337;p26"/>
          <p:cNvSpPr/>
          <p:nvPr/>
        </p:nvSpPr>
        <p:spPr>
          <a:xfrm>
            <a:off x="8451013" y="219492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38" name="Google Shape;338;p26"/>
          <p:cNvCxnSpPr>
            <a:stCxn id="331" idx="6"/>
            <a:endCxn id="337" idx="2"/>
          </p:cNvCxnSpPr>
          <p:nvPr/>
        </p:nvCxnSpPr>
        <p:spPr>
          <a:xfrm>
            <a:off x="7843417" y="2391428"/>
            <a:ext cx="607500" cy="0"/>
          </a:xfrm>
          <a:prstGeom prst="straightConnector1">
            <a:avLst/>
          </a:prstGeom>
          <a:noFill/>
          <a:ln w="28575" cap="flat" cmpd="sng">
            <a:solidFill>
              <a:srgbClr val="B6A479"/>
            </a:solidFill>
            <a:prstDash val="solid"/>
            <a:round/>
            <a:headEnd type="none" w="sm" len="sm"/>
            <a:tailEnd type="none" w="sm" len="sm"/>
          </a:ln>
        </p:spPr>
      </p:cxnSp>
      <p:sp>
        <p:nvSpPr>
          <p:cNvPr id="339" name="Google Shape;339;p26"/>
          <p:cNvSpPr/>
          <p:nvPr/>
        </p:nvSpPr>
        <p:spPr>
          <a:xfrm>
            <a:off x="3688848"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0" name="Google Shape;340;p26"/>
          <p:cNvSpPr/>
          <p:nvPr/>
        </p:nvSpPr>
        <p:spPr>
          <a:xfrm>
            <a:off x="4238424" y="422066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1" name="Google Shape;341;p26"/>
          <p:cNvSpPr/>
          <p:nvPr/>
        </p:nvSpPr>
        <p:spPr>
          <a:xfrm>
            <a:off x="4788000"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42" name="Google Shape;342;p26"/>
          <p:cNvSpPr/>
          <p:nvPr/>
        </p:nvSpPr>
        <p:spPr>
          <a:xfrm>
            <a:off x="4238424" y="528697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43" name="Google Shape;343;p26"/>
          <p:cNvCxnSpPr>
            <a:stCxn id="339" idx="7"/>
            <a:endCxn id="340" idx="3"/>
          </p:cNvCxnSpPr>
          <p:nvPr/>
        </p:nvCxnSpPr>
        <p:spPr>
          <a:xfrm rot="10800000" flipH="1">
            <a:off x="4024294" y="4556000"/>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4" name="Google Shape;344;p26"/>
          <p:cNvCxnSpPr>
            <a:stCxn id="339" idx="5"/>
            <a:endCxn id="342" idx="1"/>
          </p:cNvCxnSpPr>
          <p:nvPr/>
        </p:nvCxnSpPr>
        <p:spPr>
          <a:xfrm>
            <a:off x="4024294" y="5114992"/>
            <a:ext cx="271800" cy="229500"/>
          </a:xfrm>
          <a:prstGeom prst="straightConnector1">
            <a:avLst/>
          </a:prstGeom>
          <a:noFill/>
          <a:ln w="28575" cap="flat" cmpd="sng">
            <a:solidFill>
              <a:srgbClr val="B6A479"/>
            </a:solidFill>
            <a:prstDash val="solid"/>
            <a:round/>
            <a:headEnd type="triangle" w="med" len="med"/>
            <a:tailEnd type="none" w="sm" len="sm"/>
          </a:ln>
        </p:spPr>
      </p:cxnSp>
      <p:cxnSp>
        <p:nvCxnSpPr>
          <p:cNvPr id="345" name="Google Shape;345;p26"/>
          <p:cNvCxnSpPr>
            <a:stCxn id="340" idx="5"/>
            <a:endCxn id="341" idx="1"/>
          </p:cNvCxnSpPr>
          <p:nvPr/>
        </p:nvCxnSpPr>
        <p:spPr>
          <a:xfrm>
            <a:off x="4573870" y="4556112"/>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6" name="Google Shape;346;p26"/>
          <p:cNvCxnSpPr>
            <a:stCxn id="342" idx="7"/>
            <a:endCxn id="341" idx="3"/>
          </p:cNvCxnSpPr>
          <p:nvPr/>
        </p:nvCxnSpPr>
        <p:spPr>
          <a:xfrm rot="10800000" flipH="1">
            <a:off x="4573870" y="5115030"/>
            <a:ext cx="271800" cy="229500"/>
          </a:xfrm>
          <a:prstGeom prst="straightConnector1">
            <a:avLst/>
          </a:prstGeom>
          <a:noFill/>
          <a:ln w="28575" cap="flat" cmpd="sng">
            <a:solidFill>
              <a:srgbClr val="B6A479"/>
            </a:solidFill>
            <a:prstDash val="solid"/>
            <a:round/>
            <a:headEnd type="triangle" w="med" len="med"/>
            <a:tailEnd type="none" w="sm" len="sm"/>
          </a:ln>
        </p:spPr>
      </p:cxnSp>
      <p:sp>
        <p:nvSpPr>
          <p:cNvPr id="347" name="Google Shape;347;p26"/>
          <p:cNvSpPr/>
          <p:nvPr/>
        </p:nvSpPr>
        <p:spPr>
          <a:xfrm>
            <a:off x="7175602"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8" name="Google Shape;348;p26"/>
          <p:cNvSpPr/>
          <p:nvPr/>
        </p:nvSpPr>
        <p:spPr>
          <a:xfrm>
            <a:off x="7725178" y="423307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9" name="Google Shape;349;p26"/>
          <p:cNvSpPr/>
          <p:nvPr/>
        </p:nvSpPr>
        <p:spPr>
          <a:xfrm>
            <a:off x="8274753"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50" name="Google Shape;350;p26"/>
          <p:cNvSpPr/>
          <p:nvPr/>
        </p:nvSpPr>
        <p:spPr>
          <a:xfrm>
            <a:off x="7725178" y="529938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51" name="Google Shape;351;p26"/>
          <p:cNvCxnSpPr>
            <a:stCxn id="347" idx="7"/>
            <a:endCxn id="348" idx="3"/>
          </p:cNvCxnSpPr>
          <p:nvPr/>
        </p:nvCxnSpPr>
        <p:spPr>
          <a:xfrm rot="10800000" flipH="1">
            <a:off x="7511048" y="4568406"/>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2" name="Google Shape;352;p26"/>
          <p:cNvCxnSpPr>
            <a:stCxn id="347" idx="5"/>
            <a:endCxn id="350" idx="1"/>
          </p:cNvCxnSpPr>
          <p:nvPr/>
        </p:nvCxnSpPr>
        <p:spPr>
          <a:xfrm>
            <a:off x="7511048" y="5127398"/>
            <a:ext cx="271800" cy="229500"/>
          </a:xfrm>
          <a:prstGeom prst="straightConnector1">
            <a:avLst/>
          </a:prstGeom>
          <a:noFill/>
          <a:ln w="28575" cap="flat" cmpd="sng">
            <a:solidFill>
              <a:srgbClr val="B6A479"/>
            </a:solidFill>
            <a:prstDash val="solid"/>
            <a:round/>
            <a:headEnd type="none" w="sm" len="sm"/>
            <a:tailEnd type="none" w="sm" len="sm"/>
          </a:ln>
        </p:spPr>
      </p:cxnSp>
      <p:cxnSp>
        <p:nvCxnSpPr>
          <p:cNvPr id="353" name="Google Shape;353;p26"/>
          <p:cNvCxnSpPr>
            <a:stCxn id="348" idx="5"/>
            <a:endCxn id="349" idx="1"/>
          </p:cNvCxnSpPr>
          <p:nvPr/>
        </p:nvCxnSpPr>
        <p:spPr>
          <a:xfrm>
            <a:off x="8060624" y="4568518"/>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4" name="Google Shape;354;p26"/>
          <p:cNvCxnSpPr>
            <a:stCxn id="350" idx="7"/>
            <a:endCxn id="349" idx="3"/>
          </p:cNvCxnSpPr>
          <p:nvPr/>
        </p:nvCxnSpPr>
        <p:spPr>
          <a:xfrm rot="10800000" flipH="1">
            <a:off x="8060624" y="5127435"/>
            <a:ext cx="271800" cy="229500"/>
          </a:xfrm>
          <a:prstGeom prst="straightConnector1">
            <a:avLst/>
          </a:prstGeom>
          <a:noFill/>
          <a:ln w="28575" cap="flat" cmpd="sng">
            <a:solidFill>
              <a:srgbClr val="B6A479"/>
            </a:solidFill>
            <a:prstDash val="solid"/>
            <a:round/>
            <a:headEnd type="none" w="sm" len="sm"/>
            <a:tailEnd type="none" w="sm" len="sm"/>
          </a:ln>
        </p:spPr>
      </p:cxnSp>
      <p:sp>
        <p:nvSpPr>
          <p:cNvPr id="355" name="Google Shape;355;p26"/>
          <p:cNvSpPr txBox="1"/>
          <p:nvPr/>
        </p:nvSpPr>
        <p:spPr>
          <a:xfrm>
            <a:off x="1974748" y="263744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Acyclic:</a:t>
            </a:r>
            <a:endParaRPr sz="2400" b="1">
              <a:solidFill>
                <a:srgbClr val="4C3283"/>
              </a:solidFill>
              <a:latin typeface="Calibri"/>
              <a:ea typeface="Calibri"/>
              <a:cs typeface="Calibri"/>
              <a:sym typeface="Calibri"/>
            </a:endParaRPr>
          </a:p>
        </p:txBody>
      </p:sp>
      <p:sp>
        <p:nvSpPr>
          <p:cNvPr id="356" name="Google Shape;356;p26"/>
          <p:cNvSpPr txBox="1"/>
          <p:nvPr/>
        </p:nvSpPr>
        <p:spPr>
          <a:xfrm>
            <a:off x="2051348" y="464199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Cyclic:</a:t>
            </a:r>
            <a:endParaRPr sz="2400" b="1">
              <a:solidFill>
                <a:srgbClr val="4C3283"/>
              </a:solidFill>
              <a:latin typeface="Calibri"/>
              <a:ea typeface="Calibri"/>
              <a:cs typeface="Calibri"/>
              <a:sym typeface="Calibri"/>
            </a:endParaRPr>
          </a:p>
        </p:txBody>
      </p:sp>
      <p:sp>
        <p:nvSpPr>
          <p:cNvPr id="357" name="Google Shape;357;p26"/>
          <p:cNvSpPr txBox="1"/>
          <p:nvPr/>
        </p:nvSpPr>
        <p:spPr>
          <a:xfrm>
            <a:off x="3828624" y="1495542"/>
            <a:ext cx="14037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Directed:</a:t>
            </a:r>
            <a:endParaRPr sz="2400" b="1">
              <a:solidFill>
                <a:srgbClr val="4C3283"/>
              </a:solidFill>
              <a:latin typeface="Calibri"/>
              <a:ea typeface="Calibri"/>
              <a:cs typeface="Calibri"/>
              <a:sym typeface="Calibri"/>
            </a:endParaRPr>
          </a:p>
        </p:txBody>
      </p:sp>
      <p:sp>
        <p:nvSpPr>
          <p:cNvPr id="358" name="Google Shape;358;p26"/>
          <p:cNvSpPr txBox="1"/>
          <p:nvPr/>
        </p:nvSpPr>
        <p:spPr>
          <a:xfrm>
            <a:off x="7103000" y="1444546"/>
            <a:ext cx="2088336"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Undirected:</a:t>
            </a:r>
            <a:endParaRPr sz="2400" b="1">
              <a:solidFill>
                <a:srgbClr val="4C3283"/>
              </a:solidFill>
              <a:latin typeface="Calibri"/>
              <a:ea typeface="Calibri"/>
              <a:cs typeface="Calibri"/>
              <a:sym typeface="Calibri"/>
            </a:endParaRPr>
          </a:p>
        </p:txBody>
      </p:sp>
      <p:cxnSp>
        <p:nvCxnSpPr>
          <p:cNvPr id="359" name="Google Shape;359;p26"/>
          <p:cNvCxnSpPr/>
          <p:nvPr/>
        </p:nvCxnSpPr>
        <p:spPr>
          <a:xfrm>
            <a:off x="6096000" y="1495542"/>
            <a:ext cx="0" cy="4433918"/>
          </a:xfrm>
          <a:prstGeom prst="straightConnector1">
            <a:avLst/>
          </a:prstGeom>
          <a:noFill/>
          <a:ln w="9525" cap="flat" cmpd="sng">
            <a:solidFill>
              <a:srgbClr val="6EA0C0"/>
            </a:solidFill>
            <a:prstDash val="solid"/>
            <a:round/>
            <a:headEnd type="none" w="sm" len="sm"/>
            <a:tailEnd type="none" w="sm" len="sm"/>
          </a:ln>
        </p:spPr>
      </p:cxnSp>
      <p:cxnSp>
        <p:nvCxnSpPr>
          <p:cNvPr id="360" name="Google Shape;360;p26"/>
          <p:cNvCxnSpPr/>
          <p:nvPr/>
        </p:nvCxnSpPr>
        <p:spPr>
          <a:xfrm rot="10800000">
            <a:off x="2051348" y="3955179"/>
            <a:ext cx="7139988" cy="0"/>
          </a:xfrm>
          <a:prstGeom prst="straightConnector1">
            <a:avLst/>
          </a:prstGeom>
          <a:noFill/>
          <a:ln w="9525" cap="flat" cmpd="sng">
            <a:solidFill>
              <a:srgbClr val="6EA0C0"/>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7"/>
          <p:cNvSpPr txBox="1"/>
          <p:nvPr/>
        </p:nvSpPr>
        <p:spPr>
          <a:xfrm>
            <a:off x="7426225" y="1284000"/>
            <a:ext cx="3507300" cy="625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dirty="0">
                <a:solidFill>
                  <a:srgbClr val="4C3283"/>
                </a:solidFill>
                <a:latin typeface="Quattrocento Sans"/>
                <a:ea typeface="Quattrocento Sans"/>
                <a:cs typeface="Quattrocento Sans"/>
                <a:sym typeface="Quattrocento Sans"/>
              </a:rPr>
              <a:t>Node </a:t>
            </a:r>
            <a:r>
              <a:rPr lang="en-US" sz="2400" dirty="0">
                <a:solidFill>
                  <a:srgbClr val="4C3283"/>
                </a:solidFill>
                <a:latin typeface="Quattrocento Sans"/>
                <a:ea typeface="Quattrocento Sans"/>
                <a:cs typeface="Quattrocento Sans"/>
                <a:sym typeface="Quattrocento Sans"/>
              </a:rPr>
              <a:t>&amp;</a:t>
            </a:r>
            <a:r>
              <a:rPr lang="en-US" sz="2400" b="1" dirty="0">
                <a:solidFill>
                  <a:srgbClr val="4C3283"/>
                </a:solidFill>
                <a:latin typeface="Quattrocento Sans"/>
                <a:ea typeface="Quattrocento Sans"/>
                <a:cs typeface="Quattrocento Sans"/>
                <a:sym typeface="Quattrocento Sans"/>
              </a:rPr>
              <a:t> Edge Labels</a:t>
            </a:r>
            <a:endParaRPr sz="2400" b="1" dirty="0">
              <a:solidFill>
                <a:srgbClr val="4C3283"/>
              </a:solidFill>
              <a:latin typeface="Quattrocento Sans"/>
              <a:ea typeface="Quattrocento Sans"/>
              <a:cs typeface="Quattrocento Sans"/>
              <a:sym typeface="Quattrocento Sans"/>
            </a:endParaRPr>
          </a:p>
        </p:txBody>
      </p:sp>
      <p:sp>
        <p:nvSpPr>
          <p:cNvPr id="367" name="Google Shape;367;p2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Labeled and Weighted Graphs</a:t>
            </a:r>
            <a:endParaRPr/>
          </a:p>
        </p:txBody>
      </p:sp>
      <p:sp>
        <p:nvSpPr>
          <p:cNvPr id="368" name="Google Shape;368;p27"/>
          <p:cNvSpPr txBox="1"/>
          <p:nvPr/>
        </p:nvSpPr>
        <p:spPr>
          <a:xfrm>
            <a:off x="4647783" y="1460097"/>
            <a:ext cx="2778445" cy="512648"/>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a:solidFill>
                  <a:srgbClr val="4C3283"/>
                </a:solidFill>
                <a:latin typeface="Quattrocento Sans"/>
                <a:ea typeface="Quattrocento Sans"/>
                <a:cs typeface="Quattrocento Sans"/>
                <a:sym typeface="Quattrocento Sans"/>
              </a:rPr>
              <a:t>Edge Labels</a:t>
            </a:r>
            <a:endParaRPr sz="2400" b="1">
              <a:solidFill>
                <a:srgbClr val="4C3283"/>
              </a:solidFill>
              <a:latin typeface="Quattrocento Sans"/>
              <a:ea typeface="Quattrocento Sans"/>
              <a:cs typeface="Quattrocento Sans"/>
              <a:sym typeface="Quattrocento Sans"/>
            </a:endParaRPr>
          </a:p>
        </p:txBody>
      </p:sp>
      <p:sp>
        <p:nvSpPr>
          <p:cNvPr id="369" name="Google Shape;369;p27"/>
          <p:cNvSpPr/>
          <p:nvPr/>
        </p:nvSpPr>
        <p:spPr>
          <a:xfrm>
            <a:off x="5614994"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0" name="Google Shape;370;p27"/>
          <p:cNvSpPr/>
          <p:nvPr/>
        </p:nvSpPr>
        <p:spPr>
          <a:xfrm>
            <a:off x="616456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1" name="Google Shape;371;p27"/>
          <p:cNvSpPr/>
          <p:nvPr/>
        </p:nvSpPr>
        <p:spPr>
          <a:xfrm>
            <a:off x="5614994"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2" name="Google Shape;372;p27"/>
          <p:cNvCxnSpPr>
            <a:stCxn id="369" idx="5"/>
            <a:endCxn id="370" idx="1"/>
          </p:cNvCxnSpPr>
          <p:nvPr/>
        </p:nvCxnSpPr>
        <p:spPr>
          <a:xfrm>
            <a:off x="5950440" y="2443867"/>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73" name="Google Shape;373;p27"/>
          <p:cNvCxnSpPr>
            <a:stCxn id="371" idx="7"/>
            <a:endCxn id="370" idx="3"/>
          </p:cNvCxnSpPr>
          <p:nvPr/>
        </p:nvCxnSpPr>
        <p:spPr>
          <a:xfrm rot="10800000" flipH="1">
            <a:off x="5950440" y="3002782"/>
            <a:ext cx="271800" cy="229500"/>
          </a:xfrm>
          <a:prstGeom prst="straightConnector1">
            <a:avLst/>
          </a:prstGeom>
          <a:noFill/>
          <a:ln w="28575" cap="flat" cmpd="sng">
            <a:solidFill>
              <a:srgbClr val="4C3282"/>
            </a:solidFill>
            <a:prstDash val="solid"/>
            <a:round/>
            <a:headEnd type="none" w="sm" len="sm"/>
            <a:tailEnd type="none" w="sm" len="sm"/>
          </a:ln>
        </p:spPr>
      </p:cxnSp>
      <p:sp>
        <p:nvSpPr>
          <p:cNvPr id="374" name="Google Shape;374;p27"/>
          <p:cNvSpPr/>
          <p:nvPr/>
        </p:nvSpPr>
        <p:spPr>
          <a:xfrm>
            <a:off x="6615592"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5" name="Google Shape;375;p27"/>
          <p:cNvCxnSpPr>
            <a:stCxn id="369" idx="6"/>
            <a:endCxn id="374" idx="2"/>
          </p:cNvCxnSpPr>
          <p:nvPr/>
        </p:nvCxnSpPr>
        <p:spPr>
          <a:xfrm>
            <a:off x="6007994" y="2304921"/>
            <a:ext cx="607500" cy="0"/>
          </a:xfrm>
          <a:prstGeom prst="straightConnector1">
            <a:avLst/>
          </a:prstGeom>
          <a:noFill/>
          <a:ln w="28575" cap="flat" cmpd="sng">
            <a:solidFill>
              <a:srgbClr val="4C3282"/>
            </a:solidFill>
            <a:prstDash val="solid"/>
            <a:round/>
            <a:headEnd type="none" w="sm" len="sm"/>
            <a:tailEnd type="none" w="sm" len="sm"/>
          </a:ln>
        </p:spPr>
      </p:cxnSp>
      <p:sp>
        <p:nvSpPr>
          <p:cNvPr id="376" name="Google Shape;376;p27"/>
          <p:cNvSpPr/>
          <p:nvPr/>
        </p:nvSpPr>
        <p:spPr>
          <a:xfrm>
            <a:off x="506541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7" name="Google Shape;377;p27"/>
          <p:cNvSpPr txBox="1"/>
          <p:nvPr/>
        </p:nvSpPr>
        <p:spPr>
          <a:xfrm>
            <a:off x="5257422"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cxnSp>
        <p:nvCxnSpPr>
          <p:cNvPr id="378" name="Google Shape;378;p27"/>
          <p:cNvCxnSpPr>
            <a:stCxn id="376" idx="7"/>
            <a:endCxn id="369" idx="3"/>
          </p:cNvCxnSpPr>
          <p:nvPr/>
        </p:nvCxnSpPr>
        <p:spPr>
          <a:xfrm rot="10800000" flipH="1">
            <a:off x="5400865"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379" name="Google Shape;379;p27"/>
          <p:cNvSpPr txBox="1"/>
          <p:nvPr/>
        </p:nvSpPr>
        <p:spPr>
          <a:xfrm>
            <a:off x="5872094"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380" name="Google Shape;380;p27"/>
          <p:cNvSpPr txBox="1"/>
          <p:nvPr/>
        </p:nvSpPr>
        <p:spPr>
          <a:xfrm>
            <a:off x="6156763"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381" name="Google Shape;381;p27"/>
          <p:cNvSpPr txBox="1"/>
          <p:nvPr/>
        </p:nvSpPr>
        <p:spPr>
          <a:xfrm>
            <a:off x="6020863"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
        <p:nvSpPr>
          <p:cNvPr id="382" name="Google Shape;382;p27"/>
          <p:cNvSpPr txBox="1"/>
          <p:nvPr/>
        </p:nvSpPr>
        <p:spPr>
          <a:xfrm>
            <a:off x="1557152" y="1343100"/>
            <a:ext cx="2190000" cy="5070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dirty="0">
                <a:solidFill>
                  <a:srgbClr val="4C3283"/>
                </a:solidFill>
                <a:latin typeface="Quattrocento Sans"/>
                <a:ea typeface="Quattrocento Sans"/>
                <a:cs typeface="Quattrocento Sans"/>
                <a:sym typeface="Quattrocento Sans"/>
              </a:rPr>
              <a:t>Node Labels</a:t>
            </a:r>
            <a:endParaRPr sz="2400" b="1" dirty="0">
              <a:solidFill>
                <a:srgbClr val="4C3283"/>
              </a:solidFill>
              <a:latin typeface="Quattrocento Sans"/>
              <a:ea typeface="Quattrocento Sans"/>
              <a:cs typeface="Quattrocento Sans"/>
              <a:sym typeface="Quattrocento Sans"/>
            </a:endParaRPr>
          </a:p>
        </p:txBody>
      </p:sp>
      <p:grpSp>
        <p:nvGrpSpPr>
          <p:cNvPr id="383" name="Google Shape;383;p27"/>
          <p:cNvGrpSpPr/>
          <p:nvPr/>
        </p:nvGrpSpPr>
        <p:grpSpPr>
          <a:xfrm>
            <a:off x="1932126" y="2106931"/>
            <a:ext cx="1943173" cy="1459315"/>
            <a:chOff x="1664362" y="1992415"/>
            <a:chExt cx="1457380" cy="1094486"/>
          </a:xfrm>
        </p:grpSpPr>
        <p:sp>
          <p:nvSpPr>
            <p:cNvPr id="384" name="Google Shape;384;p27"/>
            <p:cNvSpPr/>
            <p:nvPr/>
          </p:nvSpPr>
          <p:spPr>
            <a:xfrm>
              <a:off x="2076543" y="199242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85" name="Google Shape;385;p27"/>
            <p:cNvSpPr/>
            <p:nvPr/>
          </p:nvSpPr>
          <p:spPr>
            <a:xfrm>
              <a:off x="2488725"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86" name="Google Shape;386;p27"/>
            <p:cNvSpPr/>
            <p:nvPr/>
          </p:nvSpPr>
          <p:spPr>
            <a:xfrm>
              <a:off x="2076543" y="2792151"/>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87" name="Google Shape;387;p27"/>
            <p:cNvCxnSpPr>
              <a:stCxn id="384" idx="5"/>
              <a:endCxn id="385" idx="1"/>
            </p:cNvCxnSpPr>
            <p:nvPr/>
          </p:nvCxnSpPr>
          <p:spPr>
            <a:xfrm>
              <a:off x="2328128" y="2244005"/>
              <a:ext cx="203700" cy="210600"/>
            </a:xfrm>
            <a:prstGeom prst="straightConnector1">
              <a:avLst/>
            </a:prstGeom>
            <a:noFill/>
            <a:ln w="28575" cap="flat" cmpd="sng">
              <a:solidFill>
                <a:srgbClr val="4C3282"/>
              </a:solidFill>
              <a:prstDash val="solid"/>
              <a:round/>
              <a:headEnd type="none" w="sm" len="sm"/>
              <a:tailEnd type="none" w="sm" len="sm"/>
            </a:ln>
          </p:spPr>
        </p:cxnSp>
        <p:cxnSp>
          <p:nvCxnSpPr>
            <p:cNvPr id="388" name="Google Shape;388;p27"/>
            <p:cNvCxnSpPr>
              <a:stCxn id="386" idx="7"/>
              <a:endCxn id="385" idx="3"/>
            </p:cNvCxnSpPr>
            <p:nvPr/>
          </p:nvCxnSpPr>
          <p:spPr>
            <a:xfrm rot="10800000" flipH="1">
              <a:off x="2328128" y="2663116"/>
              <a:ext cx="203700" cy="172200"/>
            </a:xfrm>
            <a:prstGeom prst="straightConnector1">
              <a:avLst/>
            </a:prstGeom>
            <a:noFill/>
            <a:ln w="28575" cap="flat" cmpd="sng">
              <a:solidFill>
                <a:srgbClr val="4C3282"/>
              </a:solidFill>
              <a:prstDash val="solid"/>
              <a:round/>
              <a:headEnd type="none" w="sm" len="sm"/>
              <a:tailEnd type="none" w="sm" len="sm"/>
            </a:ln>
          </p:spPr>
        </p:cxnSp>
        <p:sp>
          <p:nvSpPr>
            <p:cNvPr id="389" name="Google Shape;389;p27"/>
            <p:cNvSpPr/>
            <p:nvPr/>
          </p:nvSpPr>
          <p:spPr>
            <a:xfrm>
              <a:off x="2826992" y="1992415"/>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90" name="Google Shape;390;p27"/>
            <p:cNvCxnSpPr>
              <a:stCxn id="384" idx="6"/>
              <a:endCxn id="389" idx="2"/>
            </p:cNvCxnSpPr>
            <p:nvPr/>
          </p:nvCxnSpPr>
          <p:spPr>
            <a:xfrm>
              <a:off x="2371293" y="2139795"/>
              <a:ext cx="455700" cy="0"/>
            </a:xfrm>
            <a:prstGeom prst="straightConnector1">
              <a:avLst/>
            </a:prstGeom>
            <a:noFill/>
            <a:ln w="28575" cap="flat" cmpd="sng">
              <a:solidFill>
                <a:srgbClr val="4C3282"/>
              </a:solidFill>
              <a:prstDash val="solid"/>
              <a:round/>
              <a:headEnd type="none" w="sm" len="sm"/>
              <a:tailEnd type="none" w="sm" len="sm"/>
            </a:ln>
          </p:spPr>
        </p:cxnSp>
        <p:sp>
          <p:nvSpPr>
            <p:cNvPr id="391" name="Google Shape;391;p27"/>
            <p:cNvSpPr/>
            <p:nvPr/>
          </p:nvSpPr>
          <p:spPr>
            <a:xfrm>
              <a:off x="1664362"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cxnSp>
          <p:nvCxnSpPr>
            <p:cNvPr id="392" name="Google Shape;392;p27"/>
            <p:cNvCxnSpPr>
              <a:stCxn id="391" idx="7"/>
              <a:endCxn id="384" idx="3"/>
            </p:cNvCxnSpPr>
            <p:nvPr/>
          </p:nvCxnSpPr>
          <p:spPr>
            <a:xfrm rot="10800000" flipH="1">
              <a:off x="1915947" y="2244145"/>
              <a:ext cx="203700" cy="210600"/>
            </a:xfrm>
            <a:prstGeom prst="straightConnector1">
              <a:avLst/>
            </a:prstGeom>
            <a:noFill/>
            <a:ln w="28575" cap="flat" cmpd="sng">
              <a:solidFill>
                <a:srgbClr val="4C3282"/>
              </a:solidFill>
              <a:prstDash val="solid"/>
              <a:round/>
              <a:headEnd type="none" w="sm" len="sm"/>
              <a:tailEnd type="none" w="sm" len="sm"/>
            </a:ln>
          </p:spPr>
        </p:cxnSp>
      </p:grpSp>
      <p:sp>
        <p:nvSpPr>
          <p:cNvPr id="393" name="Google Shape;393;p27"/>
          <p:cNvSpPr txBox="1"/>
          <p:nvPr/>
        </p:nvSpPr>
        <p:spPr>
          <a:xfrm>
            <a:off x="4342351" y="3925150"/>
            <a:ext cx="3507300" cy="8646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a:solidFill>
                  <a:srgbClr val="4C3283"/>
                </a:solidFill>
                <a:latin typeface="Quattrocento Sans"/>
                <a:ea typeface="Quattrocento Sans"/>
                <a:cs typeface="Quattrocento Sans"/>
                <a:sym typeface="Quattrocento Sans"/>
              </a:rPr>
              <a:t>Numeric Edge Labels</a:t>
            </a:r>
            <a:br>
              <a:rPr lang="en-US" sz="2400">
                <a:solidFill>
                  <a:srgbClr val="4C3283"/>
                </a:solidFill>
                <a:latin typeface="Quattrocento Sans"/>
                <a:ea typeface="Quattrocento Sans"/>
                <a:cs typeface="Quattrocento Sans"/>
                <a:sym typeface="Quattrocento Sans"/>
              </a:rPr>
            </a:br>
            <a:r>
              <a:rPr lang="en-US" sz="2400">
                <a:solidFill>
                  <a:srgbClr val="4C3283"/>
                </a:solidFill>
                <a:latin typeface="Quattrocento Sans"/>
                <a:ea typeface="Quattrocento Sans"/>
                <a:cs typeface="Quattrocento Sans"/>
                <a:sym typeface="Quattrocento Sans"/>
              </a:rPr>
              <a:t>(</a:t>
            </a:r>
            <a:r>
              <a:rPr lang="en-US" sz="2400" b="1">
                <a:solidFill>
                  <a:srgbClr val="4C3283"/>
                </a:solidFill>
                <a:latin typeface="Quattrocento Sans"/>
                <a:ea typeface="Quattrocento Sans"/>
                <a:cs typeface="Quattrocento Sans"/>
                <a:sym typeface="Quattrocento Sans"/>
              </a:rPr>
              <a:t>Edge Weights</a:t>
            </a:r>
            <a:r>
              <a:rPr lang="en-US" sz="2400">
                <a:solidFill>
                  <a:srgbClr val="4C3283"/>
                </a:solidFill>
                <a:latin typeface="Quattrocento Sans"/>
                <a:ea typeface="Quattrocento Sans"/>
                <a:cs typeface="Quattrocento Sans"/>
                <a:sym typeface="Quattrocento Sans"/>
              </a:rPr>
              <a:t>)</a:t>
            </a:r>
            <a:endParaRPr sz="2400">
              <a:solidFill>
                <a:srgbClr val="4C3283"/>
              </a:solidFill>
              <a:latin typeface="Quattrocento Sans"/>
              <a:ea typeface="Quattrocento Sans"/>
              <a:cs typeface="Quattrocento Sans"/>
              <a:sym typeface="Quattrocento Sans"/>
            </a:endParaRPr>
          </a:p>
        </p:txBody>
      </p:sp>
      <p:sp>
        <p:nvSpPr>
          <p:cNvPr id="394" name="Google Shape;394;p27"/>
          <p:cNvSpPr/>
          <p:nvPr/>
        </p:nvSpPr>
        <p:spPr>
          <a:xfrm>
            <a:off x="5614994" y="49255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5" name="Google Shape;395;p27"/>
          <p:cNvSpPr/>
          <p:nvPr/>
        </p:nvSpPr>
        <p:spPr>
          <a:xfrm>
            <a:off x="616456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6" name="Google Shape;396;p27"/>
          <p:cNvSpPr/>
          <p:nvPr/>
        </p:nvSpPr>
        <p:spPr>
          <a:xfrm>
            <a:off x="5614994" y="599181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97" name="Google Shape;397;p27"/>
          <p:cNvCxnSpPr>
            <a:stCxn id="394" idx="5"/>
            <a:endCxn id="395" idx="1"/>
          </p:cNvCxnSpPr>
          <p:nvPr/>
        </p:nvCxnSpPr>
        <p:spPr>
          <a:xfrm>
            <a:off x="5950440" y="5260954"/>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98" name="Google Shape;398;p27"/>
          <p:cNvCxnSpPr>
            <a:stCxn id="396" idx="7"/>
            <a:endCxn id="395" idx="3"/>
          </p:cNvCxnSpPr>
          <p:nvPr/>
        </p:nvCxnSpPr>
        <p:spPr>
          <a:xfrm rot="10800000" flipH="1">
            <a:off x="5950440" y="5819869"/>
            <a:ext cx="271800" cy="229500"/>
          </a:xfrm>
          <a:prstGeom prst="straightConnector1">
            <a:avLst/>
          </a:prstGeom>
          <a:noFill/>
          <a:ln w="28575" cap="flat" cmpd="sng">
            <a:solidFill>
              <a:srgbClr val="4C3282"/>
            </a:solidFill>
            <a:prstDash val="solid"/>
            <a:round/>
            <a:headEnd type="none" w="sm" len="sm"/>
            <a:tailEnd type="none" w="sm" len="sm"/>
          </a:ln>
        </p:spPr>
      </p:cxnSp>
      <p:sp>
        <p:nvSpPr>
          <p:cNvPr id="399" name="Google Shape;399;p27"/>
          <p:cNvSpPr/>
          <p:nvPr/>
        </p:nvSpPr>
        <p:spPr>
          <a:xfrm>
            <a:off x="6615592" y="49255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400" name="Google Shape;400;p27"/>
          <p:cNvCxnSpPr>
            <a:stCxn id="394" idx="6"/>
            <a:endCxn id="399" idx="2"/>
          </p:cNvCxnSpPr>
          <p:nvPr/>
        </p:nvCxnSpPr>
        <p:spPr>
          <a:xfrm>
            <a:off x="6007994" y="5122008"/>
            <a:ext cx="607500" cy="0"/>
          </a:xfrm>
          <a:prstGeom prst="straightConnector1">
            <a:avLst/>
          </a:prstGeom>
          <a:noFill/>
          <a:ln w="28575" cap="flat" cmpd="sng">
            <a:solidFill>
              <a:srgbClr val="4C3282"/>
            </a:solidFill>
            <a:prstDash val="solid"/>
            <a:round/>
            <a:headEnd type="none" w="sm" len="sm"/>
            <a:tailEnd type="none" w="sm" len="sm"/>
          </a:ln>
        </p:spPr>
      </p:cxnSp>
      <p:sp>
        <p:nvSpPr>
          <p:cNvPr id="401" name="Google Shape;401;p27"/>
          <p:cNvSpPr/>
          <p:nvPr/>
        </p:nvSpPr>
        <p:spPr>
          <a:xfrm>
            <a:off x="506541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402" name="Google Shape;402;p27"/>
          <p:cNvSpPr txBox="1"/>
          <p:nvPr/>
        </p:nvSpPr>
        <p:spPr>
          <a:xfrm>
            <a:off x="5257422" y="513990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3" name="Google Shape;403;p27"/>
          <p:cNvCxnSpPr>
            <a:stCxn id="401" idx="7"/>
            <a:endCxn id="394" idx="3"/>
          </p:cNvCxnSpPr>
          <p:nvPr/>
        </p:nvCxnSpPr>
        <p:spPr>
          <a:xfrm rot="10800000" flipH="1">
            <a:off x="5400865" y="5260841"/>
            <a:ext cx="271800" cy="281100"/>
          </a:xfrm>
          <a:prstGeom prst="straightConnector1">
            <a:avLst/>
          </a:prstGeom>
          <a:noFill/>
          <a:ln w="28575" cap="flat" cmpd="sng">
            <a:solidFill>
              <a:srgbClr val="4C3282"/>
            </a:solidFill>
            <a:prstDash val="solid"/>
            <a:round/>
            <a:headEnd type="none" w="sm" len="sm"/>
            <a:tailEnd type="none" w="sm" len="sm"/>
          </a:ln>
        </p:spPr>
      </p:cxnSp>
      <p:sp>
        <p:nvSpPr>
          <p:cNvPr id="404" name="Google Shape;404;p27"/>
          <p:cNvSpPr txBox="1"/>
          <p:nvPr/>
        </p:nvSpPr>
        <p:spPr>
          <a:xfrm>
            <a:off x="5872094" y="5623408"/>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2</a:t>
            </a:r>
            <a:endParaRPr sz="1600">
              <a:solidFill>
                <a:schemeClr val="dk1"/>
              </a:solidFill>
              <a:latin typeface="Calibri"/>
              <a:ea typeface="Calibri"/>
              <a:cs typeface="Calibri"/>
              <a:sym typeface="Calibri"/>
            </a:endParaRPr>
          </a:p>
        </p:txBody>
      </p:sp>
      <p:sp>
        <p:nvSpPr>
          <p:cNvPr id="405" name="Google Shape;405;p27"/>
          <p:cNvSpPr txBox="1"/>
          <p:nvPr/>
        </p:nvSpPr>
        <p:spPr>
          <a:xfrm>
            <a:off x="6156763" y="478983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3</a:t>
            </a:r>
            <a:endParaRPr sz="1600">
              <a:solidFill>
                <a:schemeClr val="dk1"/>
              </a:solidFill>
              <a:latin typeface="Calibri"/>
              <a:ea typeface="Calibri"/>
              <a:cs typeface="Calibri"/>
              <a:sym typeface="Calibri"/>
            </a:endParaRPr>
          </a:p>
        </p:txBody>
      </p:sp>
      <p:sp>
        <p:nvSpPr>
          <p:cNvPr id="406" name="Google Shape;406;p27"/>
          <p:cNvSpPr txBox="1"/>
          <p:nvPr/>
        </p:nvSpPr>
        <p:spPr>
          <a:xfrm>
            <a:off x="6020863" y="5125280"/>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7" name="Google Shape;407;p27"/>
          <p:cNvCxnSpPr>
            <a:stCxn id="408" idx="5"/>
            <a:endCxn id="409" idx="1"/>
          </p:cNvCxnSpPr>
          <p:nvPr/>
        </p:nvCxnSpPr>
        <p:spPr>
          <a:xfrm>
            <a:off x="8875307" y="2443867"/>
            <a:ext cx="264000" cy="293700"/>
          </a:xfrm>
          <a:prstGeom prst="straightConnector1">
            <a:avLst/>
          </a:prstGeom>
          <a:noFill/>
          <a:ln w="28575" cap="flat" cmpd="sng">
            <a:solidFill>
              <a:srgbClr val="4C3282"/>
            </a:solidFill>
            <a:prstDash val="solid"/>
            <a:round/>
            <a:headEnd type="none" w="sm" len="sm"/>
            <a:tailEnd type="none" w="sm" len="sm"/>
          </a:ln>
        </p:spPr>
      </p:cxnSp>
      <p:cxnSp>
        <p:nvCxnSpPr>
          <p:cNvPr id="410" name="Google Shape;410;p27"/>
          <p:cNvCxnSpPr>
            <a:stCxn id="411" idx="7"/>
            <a:endCxn id="409" idx="3"/>
          </p:cNvCxnSpPr>
          <p:nvPr/>
        </p:nvCxnSpPr>
        <p:spPr>
          <a:xfrm rot="10800000" flipH="1">
            <a:off x="8875307" y="3015382"/>
            <a:ext cx="264000" cy="216900"/>
          </a:xfrm>
          <a:prstGeom prst="straightConnector1">
            <a:avLst/>
          </a:prstGeom>
          <a:noFill/>
          <a:ln w="28575" cap="flat" cmpd="sng">
            <a:solidFill>
              <a:srgbClr val="4C3282"/>
            </a:solidFill>
            <a:prstDash val="solid"/>
            <a:round/>
            <a:headEnd type="none" w="sm" len="sm"/>
            <a:tailEnd type="none" w="sm" len="sm"/>
          </a:ln>
        </p:spPr>
      </p:cxnSp>
      <p:cxnSp>
        <p:nvCxnSpPr>
          <p:cNvPr id="412" name="Google Shape;412;p27"/>
          <p:cNvCxnSpPr>
            <a:stCxn id="408" idx="6"/>
            <a:endCxn id="413" idx="2"/>
          </p:cNvCxnSpPr>
          <p:nvPr/>
        </p:nvCxnSpPr>
        <p:spPr>
          <a:xfrm>
            <a:off x="8932861" y="2304921"/>
            <a:ext cx="607500" cy="0"/>
          </a:xfrm>
          <a:prstGeom prst="straightConnector1">
            <a:avLst/>
          </a:prstGeom>
          <a:noFill/>
          <a:ln w="28575" cap="flat" cmpd="sng">
            <a:solidFill>
              <a:srgbClr val="4C3282"/>
            </a:solidFill>
            <a:prstDash val="solid"/>
            <a:round/>
            <a:headEnd type="none" w="sm" len="sm"/>
            <a:tailEnd type="none" w="sm" len="sm"/>
          </a:ln>
        </p:spPr>
      </p:cxnSp>
      <p:cxnSp>
        <p:nvCxnSpPr>
          <p:cNvPr id="414" name="Google Shape;414;p27"/>
          <p:cNvCxnSpPr>
            <a:stCxn id="415" idx="7"/>
            <a:endCxn id="408" idx="3"/>
          </p:cNvCxnSpPr>
          <p:nvPr/>
        </p:nvCxnSpPr>
        <p:spPr>
          <a:xfrm rot="10800000" flipH="1">
            <a:off x="8325732"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408" name="Google Shape;408;p27"/>
          <p:cNvSpPr/>
          <p:nvPr/>
        </p:nvSpPr>
        <p:spPr>
          <a:xfrm>
            <a:off x="8539861"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2</a:t>
            </a:r>
            <a:endParaRPr sz="1600" b="1">
              <a:solidFill>
                <a:schemeClr val="dk1"/>
              </a:solidFill>
              <a:latin typeface="Consolas"/>
              <a:ea typeface="Consolas"/>
              <a:cs typeface="Consolas"/>
              <a:sym typeface="Consolas"/>
            </a:endParaRPr>
          </a:p>
        </p:txBody>
      </p:sp>
      <p:sp>
        <p:nvSpPr>
          <p:cNvPr id="409" name="Google Shape;409;p27"/>
          <p:cNvSpPr/>
          <p:nvPr/>
        </p:nvSpPr>
        <p:spPr>
          <a:xfrm>
            <a:off x="9081630" y="26800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3</a:t>
            </a:r>
            <a:endParaRPr sz="1600" b="1">
              <a:solidFill>
                <a:schemeClr val="dk1"/>
              </a:solidFill>
              <a:latin typeface="Consolas"/>
              <a:ea typeface="Consolas"/>
              <a:cs typeface="Consolas"/>
              <a:sym typeface="Consolas"/>
            </a:endParaRPr>
          </a:p>
        </p:txBody>
      </p:sp>
      <p:sp>
        <p:nvSpPr>
          <p:cNvPr id="411" name="Google Shape;411;p27"/>
          <p:cNvSpPr/>
          <p:nvPr/>
        </p:nvSpPr>
        <p:spPr>
          <a:xfrm>
            <a:off x="8539861"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4</a:t>
            </a:r>
            <a:endParaRPr sz="1600" b="1">
              <a:solidFill>
                <a:schemeClr val="dk1"/>
              </a:solidFill>
              <a:latin typeface="Consolas"/>
              <a:ea typeface="Consolas"/>
              <a:cs typeface="Consolas"/>
              <a:sym typeface="Consolas"/>
            </a:endParaRPr>
          </a:p>
        </p:txBody>
      </p:sp>
      <p:sp>
        <p:nvSpPr>
          <p:cNvPr id="413" name="Google Shape;413;p27"/>
          <p:cNvSpPr/>
          <p:nvPr/>
        </p:nvSpPr>
        <p:spPr>
          <a:xfrm>
            <a:off x="9540459"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5</a:t>
            </a:r>
            <a:endParaRPr sz="1600" b="1">
              <a:solidFill>
                <a:schemeClr val="dk1"/>
              </a:solidFill>
              <a:latin typeface="Consolas"/>
              <a:ea typeface="Consolas"/>
              <a:cs typeface="Consolas"/>
              <a:sym typeface="Consolas"/>
            </a:endParaRPr>
          </a:p>
        </p:txBody>
      </p:sp>
      <p:sp>
        <p:nvSpPr>
          <p:cNvPr id="415" name="Google Shape;415;p27"/>
          <p:cNvSpPr/>
          <p:nvPr/>
        </p:nvSpPr>
        <p:spPr>
          <a:xfrm>
            <a:off x="7990286"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1</a:t>
            </a:r>
            <a:endParaRPr sz="1600" b="1">
              <a:solidFill>
                <a:schemeClr val="dk1"/>
              </a:solidFill>
              <a:latin typeface="Consolas"/>
              <a:ea typeface="Consolas"/>
              <a:cs typeface="Consolas"/>
              <a:sym typeface="Consolas"/>
            </a:endParaRPr>
          </a:p>
        </p:txBody>
      </p:sp>
      <p:sp>
        <p:nvSpPr>
          <p:cNvPr id="416" name="Google Shape;416;p27"/>
          <p:cNvSpPr txBox="1"/>
          <p:nvPr/>
        </p:nvSpPr>
        <p:spPr>
          <a:xfrm>
            <a:off x="8182289"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sp>
        <p:nvSpPr>
          <p:cNvPr id="417" name="Google Shape;417;p27"/>
          <p:cNvSpPr txBox="1"/>
          <p:nvPr/>
        </p:nvSpPr>
        <p:spPr>
          <a:xfrm>
            <a:off x="8796961"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418" name="Google Shape;418;p27"/>
          <p:cNvSpPr txBox="1"/>
          <p:nvPr/>
        </p:nvSpPr>
        <p:spPr>
          <a:xfrm>
            <a:off x="9081630"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419" name="Google Shape;419;p27"/>
          <p:cNvSpPr txBox="1"/>
          <p:nvPr/>
        </p:nvSpPr>
        <p:spPr>
          <a:xfrm>
            <a:off x="8945730"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Multi-Variable Analysis</a:t>
            </a:r>
            <a:endParaRPr/>
          </a:p>
        </p:txBody>
      </p:sp>
      <p:sp>
        <p:nvSpPr>
          <p:cNvPr id="426" name="Google Shape;426;p28"/>
          <p:cNvSpPr txBox="1"/>
          <p:nvPr/>
        </p:nvSpPr>
        <p:spPr>
          <a:xfrm>
            <a:off x="838199" y="1304408"/>
            <a:ext cx="10950900" cy="2252884"/>
          </a:xfrm>
          <a:prstGeom prst="rect">
            <a:avLst/>
          </a:prstGeom>
          <a:noFill/>
          <a:ln>
            <a:noFill/>
          </a:ln>
        </p:spPr>
        <p:txBody>
          <a:bodyPr spcFirstLastPara="1" wrap="square" lIns="91425" tIns="45700" rIns="91425" bIns="45700" anchor="t" anchorCtr="0">
            <a:spAutoFit/>
          </a:bodyPr>
          <a:lstStyle/>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So far, we thought of everything as being in terms of some single argument “n” </a:t>
            </a:r>
          </a:p>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With graphs, we need to cons</a:t>
            </a:r>
            <a:r>
              <a:rPr lang="en-US" altLang="zh-CN" sz="2800" dirty="0">
                <a:solidFill>
                  <a:schemeClr val="dk1"/>
                </a:solidFill>
                <a:latin typeface="Quattrocento Sans"/>
                <a:ea typeface="Quattrocento Sans"/>
                <a:cs typeface="Quattrocento Sans"/>
                <a:sym typeface="Quattrocento Sans"/>
              </a:rPr>
              <a:t>ider</a:t>
            </a:r>
            <a:r>
              <a:rPr lang="en-US" sz="2800" dirty="0">
                <a:solidFill>
                  <a:schemeClr val="dk1"/>
                </a:solidFill>
                <a:latin typeface="Quattrocento Sans"/>
                <a:ea typeface="Quattrocento Sans"/>
                <a:cs typeface="Quattrocento Sans"/>
                <a:sym typeface="Quattrocento Sans"/>
              </a:rPr>
              <a:t>:</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n (or |V|): total number of nodes (sometimes </a:t>
            </a:r>
            <a:r>
              <a:rPr lang="en-US" altLang="zh-CN" sz="2400" dirty="0">
                <a:solidFill>
                  <a:schemeClr val="dk1"/>
                </a:solidFill>
                <a:latin typeface="Quattrocento Sans"/>
                <a:ea typeface="Quattrocento Sans"/>
                <a:cs typeface="Quattrocento Sans"/>
                <a:sym typeface="Quattrocento Sans"/>
              </a:rPr>
              <a:t>written as</a:t>
            </a:r>
            <a:r>
              <a:rPr lang="en-US" sz="2400" dirty="0">
                <a:solidFill>
                  <a:schemeClr val="dk1"/>
                </a:solidFill>
                <a:latin typeface="Quattrocento Sans"/>
                <a:ea typeface="Quattrocento Sans"/>
                <a:cs typeface="Quattrocento Sans"/>
                <a:sym typeface="Quattrocento Sans"/>
              </a:rPr>
              <a:t> V)</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m (or |E|): total number of edges (sometimes written as E)</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deg(u): degree of node u (how many outgoing edges it has)</a:t>
            </a:r>
            <a:endParaRPr sz="2400" dirty="0">
              <a:solidFill>
                <a:schemeClr val="dk1"/>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717</TotalTime>
  <Words>5096</Words>
  <Application>Microsoft Office PowerPoint</Application>
  <PresentationFormat>Widescreen</PresentationFormat>
  <Paragraphs>922</Paragraphs>
  <Slides>38</Slides>
  <Notes>27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Arial</vt:lpstr>
      <vt:lpstr>Twentieth Century</vt:lpstr>
      <vt:lpstr>Wingdings</vt:lpstr>
      <vt:lpstr>Quattrocento Sans</vt:lpstr>
      <vt:lpstr>NTR</vt:lpstr>
      <vt:lpstr>Gill Sans Light</vt:lpstr>
      <vt:lpstr>Consolas</vt:lpstr>
      <vt:lpstr>Calibri</vt:lpstr>
      <vt:lpstr>Times New Roman</vt:lpstr>
      <vt:lpstr>Cambria Math</vt:lpstr>
      <vt:lpstr>Trebuchet MS</vt:lpstr>
      <vt:lpstr>Noto Sans Symbols</vt:lpstr>
      <vt:lpstr>Helvetica</vt:lpstr>
      <vt:lpstr>Integral</vt:lpstr>
      <vt:lpstr>PowerPoint Presentation</vt:lpstr>
      <vt:lpstr>Inter-data Relationships</vt:lpstr>
      <vt:lpstr>Applications</vt:lpstr>
      <vt:lpstr>Graph: Formal Definition</vt:lpstr>
      <vt:lpstr>Graph Terminology</vt:lpstr>
      <vt:lpstr>More Graph Terminology</vt:lpstr>
      <vt:lpstr>Directed vs Undirected; Acyclic vs Cyclic</vt:lpstr>
      <vt:lpstr>Labeled and Weighted Graphs</vt:lpstr>
      <vt:lpstr>Multi-Variable Analysis</vt:lpstr>
      <vt:lpstr>Adjacency Matrix</vt:lpstr>
      <vt:lpstr>Adjacency List</vt:lpstr>
      <vt:lpstr>Adjacency List</vt:lpstr>
      <vt:lpstr>2-Hop Neighbors (through Matrix Multiplication)</vt:lpstr>
      <vt:lpstr>2-Hop Neighbors (through Matrix Multiplication)</vt:lpstr>
      <vt:lpstr>BFS &amp; DFS for Trees</vt:lpstr>
      <vt:lpstr>Breadth-First Search (BFS)</vt:lpstr>
      <vt:lpstr>BFS Implementation</vt:lpstr>
      <vt:lpstr>BFS Implementation: In Action</vt:lpstr>
      <vt:lpstr>BFS Intuition: Why Does it Work?</vt:lpstr>
      <vt:lpstr>BFS Application: Multiple-Source Shortest Paths Problem</vt:lpstr>
      <vt:lpstr>PowerPoint Presentation</vt:lpstr>
      <vt:lpstr>DFS w/ Stack vs. BFS w/ Queue</vt:lpstr>
      <vt:lpstr>Recap: Graph Traversals</vt:lpstr>
      <vt:lpstr>Topological Sort</vt:lpstr>
      <vt:lpstr>Cycles and Undirected Edges </vt:lpstr>
      <vt:lpstr>Topological Sort Example I</vt:lpstr>
      <vt:lpstr>Topological Sort Example II</vt:lpstr>
      <vt:lpstr>Topological Sort Example III</vt:lpstr>
      <vt:lpstr>Topological Sort by DFS Post-Order Traversal</vt:lpstr>
      <vt:lpstr>DFS Traversal: Pre-order, Post-order</vt:lpstr>
      <vt:lpstr>DFS Traversal Example I</vt:lpstr>
      <vt:lpstr>DFS Traversal Example II</vt:lpstr>
      <vt:lpstr>DFS Traversal Example III</vt:lpstr>
      <vt:lpstr>Kahn’s algorithm for Topological Sort</vt:lpstr>
      <vt:lpstr>PowerPoint Presentation</vt:lpstr>
      <vt:lpstr>PowerPoint Presentation</vt:lpstr>
      <vt:lpstr>Graph Traversals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Zonghua Gu</cp:lastModifiedBy>
  <cp:revision>23</cp:revision>
  <dcterms:modified xsi:type="dcterms:W3CDTF">2025-04-14T15:20:35Z</dcterms:modified>
</cp:coreProperties>
</file>